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259" r:id="rId5"/>
    <p:sldId id="261" r:id="rId6"/>
    <p:sldId id="262" r:id="rId7"/>
    <p:sldId id="304" r:id="rId8"/>
    <p:sldId id="307" r:id="rId9"/>
    <p:sldId id="308" r:id="rId10"/>
    <p:sldId id="303" r:id="rId11"/>
    <p:sldId id="309" r:id="rId12"/>
    <p:sldId id="265" r:id="rId13"/>
    <p:sldId id="264" r:id="rId14"/>
    <p:sldId id="266" r:id="rId15"/>
    <p:sldId id="267" r:id="rId16"/>
    <p:sldId id="268" r:id="rId17"/>
    <p:sldId id="273" r:id="rId18"/>
    <p:sldId id="270" r:id="rId19"/>
    <p:sldId id="269" r:id="rId20"/>
    <p:sldId id="271" r:id="rId21"/>
    <p:sldId id="272" r:id="rId22"/>
    <p:sldId id="274" r:id="rId23"/>
    <p:sldId id="275" r:id="rId24"/>
    <p:sldId id="310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4" r:id="rId35"/>
    <p:sldId id="287" r:id="rId36"/>
    <p:sldId id="289" r:id="rId37"/>
    <p:sldId id="290" r:id="rId38"/>
    <p:sldId id="292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11" r:id="rId50"/>
    <p:sldId id="312" r:id="rId51"/>
    <p:sldId id="314" r:id="rId52"/>
    <p:sldId id="313" r:id="rId53"/>
    <p:sldId id="315" r:id="rId54"/>
    <p:sldId id="316" r:id="rId55"/>
    <p:sldId id="258" r:id="rId56"/>
  </p:sldIdLst>
  <p:sldSz cx="12192000" cy="6858000"/>
  <p:notesSz cx="6858000" cy="9144000"/>
  <p:embeddedFontLst>
    <p:embeddedFont>
      <p:font typeface="Bahnschrift SemiBold" panose="020F0502020204030204" pitchFamily="34" charset="0"/>
      <p:regular r:id="rId58"/>
      <p:bold r:id="rId59"/>
    </p:embeddedFont>
    <p:embeddedFont>
      <p:font typeface="Overpass Mono" panose="020B0009030203020204" pitchFamily="49" charset="77"/>
      <p:regular r:id="rId60"/>
      <p:bold r:id="rId61"/>
    </p:embeddedFont>
    <p:embeddedFont>
      <p:font typeface="Overpass Mono Medium" panose="020B0009030203020204" pitchFamily="49" charset="77"/>
      <p:regular r:id="rId62"/>
    </p:embeddedFont>
    <p:embeddedFont>
      <p:font typeface="Poppins" pitchFamily="2" charset="77"/>
      <p:regular r:id="rId63"/>
      <p:bold r:id="rId64"/>
      <p:italic r:id="rId65"/>
      <p:boldItalic r:id="rId66"/>
    </p:embeddedFont>
    <p:embeddedFont>
      <p:font typeface="Segoe UI Semibold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D"/>
    <a:srgbClr val="CEEFC9"/>
    <a:srgbClr val="DADCEE"/>
    <a:srgbClr val="00FA00"/>
    <a:srgbClr val="73FB79"/>
    <a:srgbClr val="F7FAFE"/>
    <a:srgbClr val="FF9300"/>
    <a:srgbClr val="FF2F92"/>
    <a:srgbClr val="FFE3F6"/>
    <a:srgbClr val="F6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7898"/>
  </p:normalViewPr>
  <p:slideViewPr>
    <p:cSldViewPr snapToGrid="0" showGuides="1">
      <p:cViewPr varScale="1">
        <p:scale>
          <a:sx n="105" d="100"/>
          <a:sy n="105" d="100"/>
        </p:scale>
        <p:origin x="888" y="192"/>
      </p:cViewPr>
      <p:guideLst>
        <p:guide orient="horz" pos="2160"/>
        <p:guide pos="624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FB2097-2AB3-4963-86D4-33CEA4BCDA99}" type="datetimeFigureOut">
              <a:rPr lang="en-US"/>
              <a:pPr>
                <a:defRPr/>
              </a:pPr>
              <a:t>4/8/24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0AF1CA-DDD1-4777-A4E5-6AD54D84F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Buongiorno a tutti, </a:t>
            </a:r>
          </a:p>
          <a:p>
            <a:r>
              <a:rPr lang="en-US" dirty="0" err="1"/>
              <a:t>Sono</a:t>
            </a:r>
            <a:r>
              <a:rPr lang="en-US" dirty="0"/>
              <a:t> Eliseo Martelli, uno </a:t>
            </a:r>
            <a:r>
              <a:rPr lang="en-US" dirty="0" err="1"/>
              <a:t>studente</a:t>
            </a:r>
            <a:r>
              <a:rPr lang="en-US" dirty="0"/>
              <a:t> </a:t>
            </a:r>
            <a:r>
              <a:rPr lang="en-US" dirty="0" err="1"/>
              <a:t>iscritto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laurea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 in informatica </a:t>
            </a:r>
            <a:r>
              <a:rPr lang="en-US" dirty="0" err="1"/>
              <a:t>ospitato</a:t>
            </a:r>
            <a:r>
              <a:rPr lang="en-US" dirty="0"/>
              <a:t> </a:t>
            </a:r>
          </a:p>
          <a:p>
            <a:r>
              <a:rPr lang="en-US" dirty="0" err="1"/>
              <a:t>Presso</a:t>
            </a:r>
            <a:r>
              <a:rPr lang="en-US" dirty="0"/>
              <a:t> il </a:t>
            </a:r>
            <a:r>
              <a:rPr lang="en-US" dirty="0" err="1"/>
              <a:t>centro</a:t>
            </a:r>
            <a:r>
              <a:rPr lang="en-US" dirty="0"/>
              <a:t> </a:t>
            </a:r>
            <a:r>
              <a:rPr lang="en-US" dirty="0" err="1"/>
              <a:t>interdipartimentale</a:t>
            </a:r>
            <a:r>
              <a:rPr lang="en-US" dirty="0"/>
              <a:t> di </a:t>
            </a:r>
            <a:r>
              <a:rPr lang="en-US" dirty="0" err="1"/>
              <a:t>biotecnlogie</a:t>
            </a:r>
            <a:r>
              <a:rPr lang="en-US" dirty="0"/>
              <a:t> </a:t>
            </a:r>
            <a:r>
              <a:rPr lang="en-US" dirty="0" err="1"/>
              <a:t>molecolari</a:t>
            </a:r>
            <a:r>
              <a:rPr lang="en-US" dirty="0"/>
              <a:t> </a:t>
            </a:r>
            <a:r>
              <a:rPr lang="en-US" dirty="0" err="1"/>
              <a:t>dell’università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</a:t>
            </a:r>
            <a:r>
              <a:rPr lang="en-US" dirty="0" err="1"/>
              <a:t>torino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Il </a:t>
            </a:r>
            <a:r>
              <a:rPr lang="en-US" dirty="0" err="1"/>
              <a:t>mio</a:t>
            </a:r>
            <a:r>
              <a:rPr lang="en-US" dirty="0"/>
              <a:t> </a:t>
            </a:r>
            <a:r>
              <a:rPr lang="en-US" dirty="0" err="1"/>
              <a:t>obiettivo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sviluppare</a:t>
            </a:r>
            <a:r>
              <a:rPr lang="en-US" dirty="0"/>
              <a:t> uno </a:t>
            </a:r>
            <a:r>
              <a:rPr lang="en-US" dirty="0" err="1"/>
              <a:t>strumento</a:t>
            </a:r>
            <a:r>
              <a:rPr lang="en-US" dirty="0"/>
              <a:t> per </a:t>
            </a:r>
            <a:r>
              <a:rPr lang="en-US" dirty="0" err="1"/>
              <a:t>facilitare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 </a:t>
            </a:r>
            <a:r>
              <a:rPr lang="en-US" dirty="0" err="1"/>
              <a:t>bioinformatici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4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da </a:t>
            </a:r>
            <a:r>
              <a:rPr lang="en-US" dirty="0" err="1"/>
              <a:t>questo</a:t>
            </a:r>
            <a:r>
              <a:rPr lang="en-US" dirty="0"/>
              <a:t>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BLAST. BLAST </a:t>
            </a:r>
            <a:r>
              <a:rPr lang="en-US" dirty="0" err="1"/>
              <a:t>è</a:t>
            </a:r>
            <a:r>
              <a:rPr lang="en-US" dirty="0"/>
              <a:t> un tool </a:t>
            </a:r>
            <a:r>
              <a:rPr lang="en-US" dirty="0" err="1"/>
              <a:t>che</a:t>
            </a:r>
            <a:r>
              <a:rPr lang="en-US" dirty="0"/>
              <a:t> serve ad </a:t>
            </a:r>
            <a:r>
              <a:rPr lang="en-US" dirty="0" err="1"/>
              <a:t>allineare</a:t>
            </a:r>
            <a:r>
              <a:rPr lang="en-US" dirty="0"/>
              <a:t> </a:t>
            </a:r>
            <a:r>
              <a:rPr lang="en-US" dirty="0" err="1"/>
              <a:t>sequenze</a:t>
            </a:r>
            <a:r>
              <a:rPr lang="en-US" dirty="0"/>
              <a:t> per poi </a:t>
            </a:r>
            <a:r>
              <a:rPr lang="en-US" dirty="0" err="1"/>
              <a:t>poterle</a:t>
            </a:r>
            <a:r>
              <a:rPr lang="en-US" dirty="0"/>
              <a:t> </a:t>
            </a:r>
            <a:r>
              <a:rPr lang="en-US" dirty="0" err="1"/>
              <a:t>comparare</a:t>
            </a:r>
            <a:r>
              <a:rPr lang="en-US" dirty="0"/>
              <a:t>.</a:t>
            </a:r>
          </a:p>
          <a:p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software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? </a:t>
            </a:r>
          </a:p>
          <a:p>
            <a:r>
              <a:rPr lang="en-US" dirty="0"/>
              <a:t>Ho </a:t>
            </a:r>
            <a:r>
              <a:rPr lang="en-US" dirty="0" err="1"/>
              <a:t>provato</a:t>
            </a:r>
            <a:r>
              <a:rPr lang="en-US" dirty="0"/>
              <a:t> a </a:t>
            </a:r>
            <a:r>
              <a:rPr lang="en-US" dirty="0" err="1"/>
              <a:t>generare</a:t>
            </a:r>
            <a:r>
              <a:rPr lang="en-US" dirty="0"/>
              <a:t> il </a:t>
            </a:r>
            <a:r>
              <a:rPr lang="en-US" dirty="0" err="1"/>
              <a:t>grafo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citazioni</a:t>
            </a:r>
            <a:r>
              <a:rPr lang="en-US" dirty="0"/>
              <a:t> </a:t>
            </a:r>
            <a:r>
              <a:rPr lang="en-US" dirty="0" err="1"/>
              <a:t>dell’articolo</a:t>
            </a:r>
            <a:r>
              <a:rPr lang="en-US" dirty="0"/>
              <a:t> dove </a:t>
            </a:r>
            <a:r>
              <a:rPr lang="en-US" dirty="0" err="1"/>
              <a:t>veniva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, in modo </a:t>
            </a:r>
            <a:r>
              <a:rPr lang="en-US" dirty="0" err="1"/>
              <a:t>ricorsivo</a:t>
            </a:r>
            <a:r>
              <a:rPr lang="en-US" dirty="0"/>
              <a:t>, e ho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crashare</a:t>
            </a:r>
            <a:r>
              <a:rPr lang="en-US" dirty="0"/>
              <a:t> le </a:t>
            </a:r>
            <a:r>
              <a:rPr lang="en-US" dirty="0" err="1"/>
              <a:t>macchine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avevo</a:t>
            </a:r>
            <a:r>
              <a:rPr lang="en-US" dirty="0"/>
              <a:t> a </a:t>
            </a:r>
            <a:r>
              <a:rPr lang="en-US" dirty="0" err="1"/>
              <a:t>disposizione</a:t>
            </a:r>
            <a:r>
              <a:rPr lang="en-US" dirty="0"/>
              <a:t>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avevano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a </a:t>
            </a:r>
            <a:r>
              <a:rPr lang="en-US" dirty="0" err="1"/>
              <a:t>sufficienza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Fino</a:t>
            </a:r>
            <a:r>
              <a:rPr lang="en-US" dirty="0"/>
              <a:t> a </a:t>
            </a:r>
            <a:r>
              <a:rPr lang="en-US" dirty="0" err="1"/>
              <a:t>qualche</a:t>
            </a:r>
            <a:r>
              <a:rPr lang="en-US" dirty="0"/>
              <a:t> tempo fa, </a:t>
            </a:r>
            <a:r>
              <a:rPr lang="en-US" dirty="0" err="1"/>
              <a:t>però</a:t>
            </a:r>
            <a:r>
              <a:rPr lang="en-US" dirty="0"/>
              <a:t>, </a:t>
            </a:r>
            <a:r>
              <a:rPr lang="en-US" dirty="0" err="1"/>
              <a:t>c’era</a:t>
            </a:r>
            <a:r>
              <a:rPr lang="en-US" dirty="0"/>
              <a:t> un grosso </a:t>
            </a:r>
            <a:r>
              <a:rPr lang="en-US" dirty="0" err="1"/>
              <a:t>problema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Questo</a:t>
            </a:r>
            <a:r>
              <a:rPr lang="en-US" dirty="0"/>
              <a:t> software in house </a:t>
            </a:r>
            <a:r>
              <a:rPr lang="en-US" dirty="0" err="1"/>
              <a:t>girava</a:t>
            </a:r>
            <a:r>
              <a:rPr lang="en-US" dirty="0"/>
              <a:t> solo </a:t>
            </a:r>
            <a:r>
              <a:rPr lang="en-US" dirty="0" err="1"/>
              <a:t>su</a:t>
            </a:r>
            <a:r>
              <a:rPr lang="en-US" dirty="0"/>
              <a:t> un MacBook Pro del 2011, e per Giunta, </a:t>
            </a:r>
            <a:r>
              <a:rPr lang="en-US" dirty="0" err="1"/>
              <a:t>situato</a:t>
            </a:r>
            <a:r>
              <a:rPr lang="en-US" dirty="0"/>
              <a:t> a Boston.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 Gruppo di </a:t>
            </a:r>
            <a:r>
              <a:rPr lang="en-US" dirty="0" err="1"/>
              <a:t>ricerca</a:t>
            </a:r>
            <a:r>
              <a:rPr lang="en-US" dirty="0"/>
              <a:t> dal quale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ospitato</a:t>
            </a:r>
            <a:r>
              <a:rPr lang="en-US" dirty="0"/>
              <a:t> ha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preso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software e, dopo un po’ di </a:t>
            </a:r>
            <a:r>
              <a:rPr lang="en-US" dirty="0" err="1"/>
              <a:t>modifiche</a:t>
            </a:r>
            <a:r>
              <a:rPr lang="en-US" dirty="0"/>
              <a:t>, lo ha </a:t>
            </a:r>
            <a:r>
              <a:rPr lang="en-US" dirty="0" err="1"/>
              <a:t>portato</a:t>
            </a:r>
            <a:r>
              <a:rPr lang="en-US" dirty="0"/>
              <a:t>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containerizzato</a:t>
            </a:r>
            <a:r>
              <a:rPr lang="en-US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spuntato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Compariamo</a:t>
            </a:r>
            <a:r>
              <a:rPr lang="en-US" dirty="0"/>
              <a:t> il </a:t>
            </a:r>
            <a:r>
              <a:rPr lang="en-US" dirty="0" err="1"/>
              <a:t>risultato</a:t>
            </a:r>
            <a:r>
              <a:rPr lang="en-US" dirty="0"/>
              <a:t> di BLAST, in due </a:t>
            </a:r>
            <a:r>
              <a:rPr lang="en-US" dirty="0" err="1"/>
              <a:t>versioni</a:t>
            </a:r>
            <a:r>
              <a:rPr lang="en-US" dirty="0"/>
              <a:t> ma </a:t>
            </a:r>
            <a:r>
              <a:rPr lang="en-US" dirty="0" err="1"/>
              <a:t>fissando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dataset. Andiamo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comparare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</a:t>
            </a:r>
            <a:r>
              <a:rPr lang="en-US" dirty="0" err="1"/>
              <a:t>iniziale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! </a:t>
            </a:r>
            <a:br>
              <a:rPr lang="en-US" dirty="0"/>
            </a:br>
            <a:r>
              <a:rPr lang="en-US" dirty="0" err="1"/>
              <a:t>Vediamo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 le zone in cui </a:t>
            </a:r>
            <a:r>
              <a:rPr lang="en-US" dirty="0" err="1"/>
              <a:t>l’allineamento</a:t>
            </a:r>
            <a:r>
              <a:rPr lang="en-US" dirty="0"/>
              <a:t> ha overlap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iniziale</a:t>
            </a:r>
            <a:r>
              <a:rPr lang="en-US" dirty="0"/>
              <a:t>, e,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software, </a:t>
            </a:r>
            <a:r>
              <a:rPr lang="en-US" dirty="0" err="1"/>
              <a:t>queste</a:t>
            </a:r>
            <a:r>
              <a:rPr lang="en-US" dirty="0"/>
              <a:t> zone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il </a:t>
            </a:r>
            <a:r>
              <a:rPr lang="en-US" dirty="0" err="1"/>
              <a:t>perché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, </a:t>
            </a:r>
            <a:r>
              <a:rPr lang="en-US" dirty="0" err="1"/>
              <a:t>bisognerebbe</a:t>
            </a:r>
            <a:r>
              <a:rPr lang="en-US" dirty="0"/>
              <a:t> </a:t>
            </a:r>
            <a:r>
              <a:rPr lang="en-US" dirty="0" err="1"/>
              <a:t>risalire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l’albero</a:t>
            </a:r>
            <a:r>
              <a:rPr lang="en-US" dirty="0"/>
              <a:t> di </a:t>
            </a:r>
            <a:r>
              <a:rPr lang="en-US" dirty="0" err="1"/>
              <a:t>dipendenze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BLAST, e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cambiato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3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incidere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validità</a:t>
            </a:r>
            <a:r>
              <a:rPr lang="en-US" dirty="0"/>
              <a:t> e </a:t>
            </a:r>
            <a:r>
              <a:rPr lang="en-US" dirty="0" err="1"/>
              <a:t>sull’affidabilità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mancanza</a:t>
            </a:r>
            <a:r>
              <a:rPr lang="en-US" dirty="0"/>
              <a:t> di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di </a:t>
            </a:r>
            <a:r>
              <a:rPr lang="en-US" dirty="0" err="1"/>
              <a:t>solito</a:t>
            </a:r>
            <a:r>
              <a:rPr lang="en-US" dirty="0"/>
              <a:t>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Infatti</a:t>
            </a:r>
            <a:r>
              <a:rPr lang="en-US" dirty="0"/>
              <a:t> senza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“</a:t>
            </a:r>
            <a:r>
              <a:rPr lang="en-US" dirty="0" err="1"/>
              <a:t>traccia</a:t>
            </a:r>
            <a:r>
              <a:rPr lang="en-US" dirty="0"/>
              <a:t>” di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l’esperimento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quasi </a:t>
            </a:r>
            <a:r>
              <a:rPr lang="en-US" dirty="0" err="1"/>
              <a:t>impossibile</a:t>
            </a:r>
            <a:r>
              <a:rPr lang="en-US" dirty="0"/>
              <a:t>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l’intero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4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, la </a:t>
            </a:r>
            <a:r>
              <a:rPr lang="en-US" dirty="0" err="1"/>
              <a:t>mancanza</a:t>
            </a:r>
            <a:r>
              <a:rPr lang="en-US" dirty="0"/>
              <a:t> di standard per </a:t>
            </a:r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di </a:t>
            </a:r>
            <a:r>
              <a:rPr lang="en-US" dirty="0" err="1"/>
              <a:t>certo</a:t>
            </a:r>
            <a:r>
              <a:rPr lang="en-US" dirty="0"/>
              <a:t> non </a:t>
            </a:r>
            <a:r>
              <a:rPr lang="en-US" dirty="0" err="1"/>
              <a:t>aiuta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2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sopperire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necessità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,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anni,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cominciato</a:t>
            </a:r>
            <a:r>
              <a:rPr lang="en-US" dirty="0"/>
              <a:t> a </a:t>
            </a:r>
            <a:r>
              <a:rPr lang="en-US" dirty="0" err="1"/>
              <a:t>parlare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 FAIR, e il </a:t>
            </a:r>
            <a:r>
              <a:rPr lang="en-US" dirty="0" err="1"/>
              <a:t>progetto</a:t>
            </a:r>
            <a:r>
              <a:rPr lang="en-US" dirty="0"/>
              <a:t>, </a:t>
            </a:r>
            <a:r>
              <a:rPr lang="en-US" dirty="0" err="1"/>
              <a:t>chiamandosi</a:t>
            </a:r>
            <a:r>
              <a:rPr lang="en-US" dirty="0"/>
              <a:t> “CREDO”, </a:t>
            </a:r>
            <a:r>
              <a:rPr lang="en-US" dirty="0" err="1"/>
              <a:t>naturalmente</a:t>
            </a:r>
            <a:r>
              <a:rPr lang="en-US" dirty="0"/>
              <a:t> ci porta a credere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3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Il primo principio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quello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Findability,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ovvero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programmi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utilizzati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esperimento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facilmente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individuabili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chiunque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abbia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bisogno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secondo principio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</a:t>
            </a:r>
            <a:r>
              <a:rPr lang="en-US" dirty="0" err="1"/>
              <a:t>l’accessibilità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semplificare</a:t>
            </a:r>
            <a:r>
              <a:rPr lang="en-US" dirty="0"/>
              <a:t> il </a:t>
            </a:r>
            <a:r>
              <a:rPr lang="en-US" dirty="0" err="1"/>
              <a:t>processo</a:t>
            </a:r>
            <a:r>
              <a:rPr lang="en-US" dirty="0"/>
              <a:t> di </a:t>
            </a:r>
            <a:r>
              <a:rPr lang="en-US" dirty="0" err="1"/>
              <a:t>creazione</a:t>
            </a:r>
            <a:r>
              <a:rPr lang="en-US" dirty="0"/>
              <a:t> e </a:t>
            </a:r>
            <a:r>
              <a:rPr lang="en-US" dirty="0" err="1"/>
              <a:t>ripristino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per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esperienze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Introduciamo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Bioinformatica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2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dal punto di vista del Sistema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 (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cerchiamo</a:t>
            </a:r>
            <a:r>
              <a:rPr lang="en-US" dirty="0"/>
              <a:t> di </a:t>
            </a:r>
            <a:r>
              <a:rPr lang="en-US" dirty="0" err="1"/>
              <a:t>estendere</a:t>
            </a:r>
            <a:r>
              <a:rPr lang="en-US" dirty="0"/>
              <a:t> la </a:t>
            </a:r>
            <a:r>
              <a:rPr lang="en-US" dirty="0" err="1"/>
              <a:t>compatibilità</a:t>
            </a:r>
            <a:r>
              <a:rPr lang="en-US" dirty="0"/>
              <a:t> ai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operativi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r>
              <a:rPr lang="en-US" dirty="0"/>
              <a:t>), ma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tool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esistenti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per ultimo, ma non per </a:t>
            </a:r>
            <a:r>
              <a:rPr lang="en-US" dirty="0" err="1"/>
              <a:t>importanza</a:t>
            </a:r>
            <a:r>
              <a:rPr lang="en-US" dirty="0"/>
              <a:t>, la </a:t>
            </a:r>
            <a:r>
              <a:rPr lang="en-US" dirty="0" err="1"/>
              <a:t>riusabilità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personalizzare</a:t>
            </a:r>
            <a:r>
              <a:rPr lang="en-US" dirty="0"/>
              <a:t> il software per le </a:t>
            </a:r>
            <a:r>
              <a:rPr lang="en-US" dirty="0" err="1"/>
              <a:t>proprie</a:t>
            </a:r>
            <a:r>
              <a:rPr lang="en-US" dirty="0"/>
              <a:t> </a:t>
            </a:r>
            <a:r>
              <a:rPr lang="en-US" dirty="0" err="1"/>
              <a:t>esigenze</a:t>
            </a:r>
            <a:r>
              <a:rPr lang="en-US" dirty="0"/>
              <a:t>, al quale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aggiungiamo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archiviazionie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l’inaccessibilità</a:t>
            </a:r>
            <a:r>
              <a:rPr lang="en-US" dirty="0"/>
              <a:t> </a:t>
            </a:r>
            <a:r>
              <a:rPr lang="en-US" dirty="0" err="1"/>
              <a:t>futura</a:t>
            </a:r>
            <a:r>
              <a:rPr lang="en-US" dirty="0"/>
              <a:t> di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1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è</a:t>
            </a:r>
            <a:r>
              <a:rPr lang="en-US" dirty="0"/>
              <a:t> well versed </a:t>
            </a:r>
            <a:r>
              <a:rPr lang="en-US" dirty="0" err="1"/>
              <a:t>nell’ambiente</a:t>
            </a:r>
            <a:r>
              <a:rPr lang="en-US" dirty="0"/>
              <a:t> </a:t>
            </a:r>
            <a:r>
              <a:rPr lang="en-US" dirty="0" err="1"/>
              <a:t>dell’informatica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</a:t>
            </a:r>
            <a:r>
              <a:rPr lang="en-US" dirty="0" err="1"/>
              <a:t>sicuramente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pensato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 I container. </a:t>
            </a:r>
            <a:br>
              <a:rPr lang="en-US" dirty="0"/>
            </a:br>
            <a:r>
              <a:rPr lang="en-US" dirty="0"/>
              <a:t>Sotto </a:t>
            </a:r>
            <a:r>
              <a:rPr lang="en-US" dirty="0" err="1"/>
              <a:t>ambienti</a:t>
            </a:r>
            <a:r>
              <a:rPr lang="en-US" dirty="0"/>
              <a:t> Linux (ma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),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anni </a:t>
            </a:r>
            <a:r>
              <a:rPr lang="en-US" dirty="0" err="1"/>
              <a:t>si</a:t>
            </a:r>
            <a:r>
              <a:rPr lang="en-US" dirty="0"/>
              <a:t> 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introdotta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applicazoini</a:t>
            </a:r>
            <a:r>
              <a:rPr lang="en-US" dirty="0"/>
              <a:t> in </a:t>
            </a:r>
            <a:r>
              <a:rPr lang="en-US" dirty="0" err="1"/>
              <a:t>ambienti</a:t>
            </a:r>
            <a:r>
              <a:rPr lang="en-US" dirty="0"/>
              <a:t> isolate e </a:t>
            </a:r>
            <a:r>
              <a:rPr lang="en-US" dirty="0" err="1"/>
              <a:t>portabili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 per </a:t>
            </a:r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container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nate</a:t>
            </a:r>
            <a:r>
              <a:rPr lang="en-US" dirty="0"/>
              <a:t> </a:t>
            </a:r>
            <a:r>
              <a:rPr lang="en-US" dirty="0" err="1"/>
              <a:t>verie</a:t>
            </a:r>
            <a:r>
              <a:rPr lang="en-US" dirty="0"/>
              <a:t> runtime, come LXC, </a:t>
            </a:r>
            <a:r>
              <a:rPr lang="en-US" dirty="0" err="1"/>
              <a:t>Podman</a:t>
            </a:r>
            <a:r>
              <a:rPr lang="en-US" dirty="0"/>
              <a:t> e Docker,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non resolve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: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6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Infatti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e il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software </a:t>
            </a:r>
            <a:r>
              <a:rPr lang="en-US" dirty="0" err="1"/>
              <a:t>necessarie</a:t>
            </a:r>
            <a:r>
              <a:rPr lang="en-US" dirty="0"/>
              <a:t> </a:t>
            </a:r>
            <a:r>
              <a:rPr lang="en-US" dirty="0" err="1"/>
              <a:t>affinché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, e come </a:t>
            </a:r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nell’esempio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,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molto </a:t>
            </a:r>
            <a:r>
              <a:rPr lang="en-US" dirty="0" err="1"/>
              <a:t>importante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CREDO </a:t>
            </a:r>
            <a:r>
              <a:rPr lang="en-US" dirty="0" err="1"/>
              <a:t>mira</a:t>
            </a:r>
            <a:r>
              <a:rPr lang="en-US" dirty="0"/>
              <a:t> a </a:t>
            </a:r>
            <a:r>
              <a:rPr lang="en-US" dirty="0" err="1"/>
              <a:t>risolvere</a:t>
            </a:r>
            <a:r>
              <a:rPr lang="en-US" dirty="0"/>
              <a:t> proprio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0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prima </a:t>
            </a:r>
            <a:r>
              <a:rPr lang="en-US" dirty="0" err="1"/>
              <a:t>versione</a:t>
            </a:r>
            <a:r>
              <a:rPr lang="en-US" dirty="0"/>
              <a:t> di CREDO,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funzionante</a:t>
            </a:r>
            <a:r>
              <a:rPr lang="en-US" dirty="0"/>
              <a:t>, era </a:t>
            </a:r>
            <a:r>
              <a:rPr lang="en-US" dirty="0" err="1"/>
              <a:t>una</a:t>
            </a:r>
            <a:r>
              <a:rPr lang="en-US" dirty="0"/>
              <a:t> proof of concept,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la </a:t>
            </a:r>
            <a:r>
              <a:rPr lang="en-US" dirty="0" err="1"/>
              <a:t>realizzabilità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, e, dopo I feedback </a:t>
            </a:r>
            <a:r>
              <a:rPr lang="en-US" dirty="0" err="1"/>
              <a:t>ricevuti</a:t>
            </a:r>
            <a:r>
              <a:rPr lang="en-US" dirty="0"/>
              <a:t> dal </a:t>
            </a:r>
            <a:r>
              <a:rPr lang="en-US" dirty="0" err="1"/>
              <a:t>laboratorio</a:t>
            </a:r>
            <a:r>
              <a:rPr lang="en-US" dirty="0"/>
              <a:t> </a:t>
            </a:r>
            <a:r>
              <a:rPr lang="en-US" dirty="0" err="1"/>
              <a:t>bgcore</a:t>
            </a:r>
            <a:r>
              <a:rPr lang="en-US" dirty="0"/>
              <a:t>,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deciso</a:t>
            </a:r>
            <a:r>
              <a:rPr lang="en-US" dirty="0"/>
              <a:t> di </a:t>
            </a:r>
            <a:r>
              <a:rPr lang="en-US" dirty="0" err="1"/>
              <a:t>stilare</a:t>
            </a:r>
            <a:r>
              <a:rPr lang="en-US" dirty="0"/>
              <a:t> un piano per la </a:t>
            </a:r>
            <a:r>
              <a:rPr lang="en-US" dirty="0" err="1"/>
              <a:t>riscrittura</a:t>
            </a:r>
            <a:r>
              <a:rPr lang="en-US" dirty="0"/>
              <a:t> e </a:t>
            </a:r>
            <a:r>
              <a:rPr lang="en-US" dirty="0" err="1"/>
              <a:t>l’espansione</a:t>
            </a:r>
            <a:r>
              <a:rPr lang="en-US" dirty="0"/>
              <a:t> del Progetto.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piano </a:t>
            </a:r>
            <a:r>
              <a:rPr lang="en-US" dirty="0" err="1"/>
              <a:t>stilato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in 6 step </a:t>
            </a:r>
            <a:r>
              <a:rPr lang="en-US" dirty="0" err="1"/>
              <a:t>principali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4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 e </a:t>
            </a:r>
            <a:r>
              <a:rPr lang="en-US" dirty="0" err="1"/>
              <a:t>ottimizzare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pattern </a:t>
            </a:r>
            <a:r>
              <a:rPr lang="en-US" dirty="0" err="1"/>
              <a:t>architetturali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mantenibile</a:t>
            </a:r>
            <a:r>
              <a:rPr lang="en-US" dirty="0"/>
              <a:t> in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task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ridisegnare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grafico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dell’interfaccia</a:t>
            </a:r>
            <a:r>
              <a:rPr lang="en-US" dirty="0"/>
              <a:t> da </a:t>
            </a:r>
            <a:r>
              <a:rPr lang="en-US" dirty="0" err="1"/>
              <a:t>terminale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8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multi </a:t>
            </a:r>
            <a:r>
              <a:rPr lang="en-US" dirty="0" err="1"/>
              <a:t>utente</a:t>
            </a:r>
            <a:r>
              <a:rPr lang="en-US" dirty="0"/>
              <a:t>, in modo da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8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intersecare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ambiti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cui la </a:t>
            </a:r>
            <a:r>
              <a:rPr lang="en-US" dirty="0" err="1"/>
              <a:t>biologia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feature molto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assegnare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DOI ai file </a:t>
            </a:r>
            <a:r>
              <a:rPr lang="en-US" dirty="0" err="1"/>
              <a:t>generati</a:t>
            </a:r>
            <a:r>
              <a:rPr lang="en-US" dirty="0"/>
              <a:t> da CREDO, </a:t>
            </a:r>
            <a:r>
              <a:rPr lang="en-US" dirty="0" err="1"/>
              <a:t>questo</a:t>
            </a:r>
            <a:r>
              <a:rPr lang="en-US" dirty="0"/>
              <a:t> per </a:t>
            </a:r>
            <a:r>
              <a:rPr lang="en-US" dirty="0" err="1"/>
              <a:t>poterli</a:t>
            </a:r>
            <a:r>
              <a:rPr lang="en-US" dirty="0"/>
              <a:t> </a:t>
            </a:r>
            <a:r>
              <a:rPr lang="en-US" dirty="0" err="1"/>
              <a:t>citare</a:t>
            </a:r>
            <a:r>
              <a:rPr lang="en-US" dirty="0"/>
              <a:t> in paper </a:t>
            </a:r>
            <a:r>
              <a:rPr lang="en-US" dirty="0" err="1"/>
              <a:t>scientifici</a:t>
            </a:r>
            <a:r>
              <a:rPr lang="en-US" dirty="0"/>
              <a:t>, e </a:t>
            </a:r>
            <a:r>
              <a:rPr lang="en-US" dirty="0" err="1"/>
              <a:t>avere</a:t>
            </a:r>
            <a:r>
              <a:rPr lang="en-US" dirty="0"/>
              <a:t> un </a:t>
            </a:r>
            <a:r>
              <a:rPr lang="en-US" dirty="0" err="1"/>
              <a:t>identificativo</a:t>
            </a:r>
            <a:r>
              <a:rPr lang="en-US" dirty="0"/>
              <a:t> </a:t>
            </a:r>
            <a:r>
              <a:rPr lang="en-US" dirty="0" err="1"/>
              <a:t>univoco</a:t>
            </a:r>
            <a:r>
              <a:rPr lang="en-US" dirty="0"/>
              <a:t> di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assicurare</a:t>
            </a:r>
            <a:r>
              <a:rPr lang="en-US" dirty="0"/>
              <a:t> la </a:t>
            </a:r>
            <a:r>
              <a:rPr lang="en-US" dirty="0" err="1"/>
              <a:t>qualità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istituite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pipeline di continuous integration e di testing,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individuare</a:t>
            </a:r>
            <a:r>
              <a:rPr lang="en-US" dirty="0"/>
              <a:t> a monte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“</a:t>
            </a:r>
            <a:r>
              <a:rPr lang="en-US" dirty="0" err="1"/>
              <a:t>sbagliati</a:t>
            </a:r>
            <a:r>
              <a:rPr lang="en-US" dirty="0"/>
              <a:t>” 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infrangere</a:t>
            </a:r>
            <a:r>
              <a:rPr lang="en-US" dirty="0"/>
              <a:t> le </a:t>
            </a:r>
            <a:r>
              <a:rPr lang="en-US" dirty="0" err="1"/>
              <a:t>specifiche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7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fattore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prodotta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sviluppatori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permetterà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visione</a:t>
            </a:r>
            <a:r>
              <a:rPr lang="en-US" dirty="0"/>
              <a:t> di </a:t>
            </a:r>
            <a:r>
              <a:rPr lang="en-US" dirty="0" err="1"/>
              <a:t>insieme</a:t>
            </a:r>
            <a:r>
              <a:rPr lang="en-US" dirty="0"/>
              <a:t> del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esterno</a:t>
            </a:r>
            <a:r>
              <a:rPr lang="en-US" dirty="0"/>
              <a:t> e </a:t>
            </a:r>
            <a:r>
              <a:rPr lang="en-US" dirty="0" err="1"/>
              <a:t>interno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proponenti</a:t>
            </a:r>
            <a:r>
              <a:rPr lang="en-US" dirty="0"/>
              <a:t> </a:t>
            </a:r>
            <a:r>
              <a:rPr lang="en-US" dirty="0" err="1"/>
              <a:t>dell’open</a:t>
            </a:r>
            <a:r>
              <a:rPr lang="en-US" dirty="0"/>
              <a:t> source,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quindi</a:t>
            </a:r>
            <a:r>
              <a:rPr lang="en-US" dirty="0"/>
              <a:t> ci </a:t>
            </a:r>
            <a:r>
              <a:rPr lang="en-US" dirty="0" err="1"/>
              <a:t>impengamo</a:t>
            </a:r>
            <a:r>
              <a:rPr lang="en-US" dirty="0"/>
              <a:t> a </a:t>
            </a:r>
            <a:r>
              <a:rPr lang="en-US" dirty="0" err="1"/>
              <a:t>contribuire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a </a:t>
            </a:r>
            <a:r>
              <a:rPr lang="en-US" dirty="0" err="1"/>
              <a:t>progetti</a:t>
            </a:r>
            <a:r>
              <a:rPr lang="en-US" dirty="0"/>
              <a:t> opensource </a:t>
            </a:r>
            <a:r>
              <a:rPr lang="en-US" dirty="0" err="1"/>
              <a:t>inerenti</a:t>
            </a:r>
            <a:r>
              <a:rPr lang="en-US" dirty="0"/>
              <a:t> al nostro </a:t>
            </a:r>
            <a:r>
              <a:rPr lang="en-US" dirty="0" err="1"/>
              <a:t>ambito</a:t>
            </a:r>
            <a:r>
              <a:rPr lang="en-US" dirty="0"/>
              <a:t> (come ad </a:t>
            </a:r>
            <a:r>
              <a:rPr lang="en-US" dirty="0" err="1"/>
              <a:t>esempio</a:t>
            </a:r>
            <a:r>
              <a:rPr lang="en-US" dirty="0"/>
              <a:t> il </a:t>
            </a:r>
            <a:r>
              <a:rPr lang="en-US" dirty="0" err="1"/>
              <a:t>gestore</a:t>
            </a:r>
            <a:r>
              <a:rPr lang="en-US" dirty="0"/>
              <a:t> di </a:t>
            </a:r>
            <a:r>
              <a:rPr lang="en-US" dirty="0" err="1"/>
              <a:t>pacchetti</a:t>
            </a:r>
            <a:r>
              <a:rPr lang="en-US" dirty="0"/>
              <a:t> APT </a:t>
            </a:r>
            <a:r>
              <a:rPr lang="en-US" dirty="0" err="1"/>
              <a:t>scritto</a:t>
            </a:r>
            <a:r>
              <a:rPr lang="en-US" dirty="0"/>
              <a:t> da Arduino),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ad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2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infine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r>
              <a:rPr lang="en-US" dirty="0"/>
              <a:t> open source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beneficiare</a:t>
            </a:r>
            <a:r>
              <a:rPr lang="en-US" dirty="0"/>
              <a:t> </a:t>
            </a:r>
            <a:r>
              <a:rPr lang="en-US" dirty="0" err="1"/>
              <a:t>tutta</a:t>
            </a:r>
            <a:r>
              <a:rPr lang="en-US" dirty="0"/>
              <a:t> la community.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9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66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davanti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evoluzione</a:t>
            </a:r>
            <a:r>
              <a:rPr lang="en-US" dirty="0"/>
              <a:t> del Progetto, </a:t>
            </a:r>
            <a:r>
              <a:rPr lang="en-US" dirty="0" err="1"/>
              <a:t>ricostruita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sue </a:t>
            </a:r>
            <a:r>
              <a:rPr lang="en-US" dirty="0" err="1"/>
              <a:t>fondamenta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1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nostre</a:t>
            </a:r>
            <a:r>
              <a:rPr lang="en-US" dirty="0"/>
              <a:t> core-technologies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L’informatica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L’architettura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, </a:t>
            </a:r>
            <a:r>
              <a:rPr lang="en-US" dirty="0" err="1"/>
              <a:t>insieme</a:t>
            </a:r>
            <a:r>
              <a:rPr lang="en-US" dirty="0"/>
              <a:t> al registry pattern,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aggiungendo</a:t>
            </a:r>
            <a:r>
              <a:rPr lang="en-US" dirty="0"/>
              <a:t> solo il </a:t>
            </a:r>
            <a:r>
              <a:rPr lang="en-US" dirty="0" err="1"/>
              <a:t>codice</a:t>
            </a:r>
            <a:r>
              <a:rPr lang="en-US" dirty="0"/>
              <a:t> per I </a:t>
            </a:r>
            <a:r>
              <a:rPr lang="en-US" dirty="0" err="1"/>
              <a:t>singoli</a:t>
            </a:r>
            <a:r>
              <a:rPr lang="en-US" dirty="0"/>
              <a:t> moduli,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modulo </a:t>
            </a:r>
            <a:r>
              <a:rPr lang="en-US" dirty="0" err="1"/>
              <a:t>registra</a:t>
            </a:r>
            <a:r>
              <a:rPr lang="en-US" dirty="0"/>
              <a:t> “se </a:t>
            </a:r>
            <a:r>
              <a:rPr lang="en-US" dirty="0" err="1"/>
              <a:t>stesso</a:t>
            </a:r>
            <a:r>
              <a:rPr lang="en-US" dirty="0"/>
              <a:t>”, e </a:t>
            </a:r>
            <a:r>
              <a:rPr lang="en-US" dirty="0" err="1"/>
              <a:t>l’applicazione</a:t>
            </a:r>
            <a:r>
              <a:rPr lang="en-US" dirty="0"/>
              <a:t> ha </a:t>
            </a:r>
            <a:r>
              <a:rPr lang="en-US" dirty="0" err="1"/>
              <a:t>conoscenza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moduli </a:t>
            </a:r>
            <a:r>
              <a:rPr lang="en-US" dirty="0" err="1"/>
              <a:t>registrati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8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Avendo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abbiamo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sfruttare</a:t>
            </a:r>
            <a:r>
              <a:rPr lang="en-US" dirty="0"/>
              <a:t> le features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 per </a:t>
            </a:r>
            <a:r>
              <a:rPr lang="en-US" dirty="0" err="1"/>
              <a:t>parallelizzare</a:t>
            </a:r>
            <a:r>
              <a:rPr lang="en-US" dirty="0"/>
              <a:t> parti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mediante</a:t>
            </a:r>
            <a:r>
              <a:rPr lang="en-US" dirty="0"/>
              <a:t> le goroutines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threads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leggeri</a:t>
            </a:r>
            <a:r>
              <a:rPr lang="en-US" dirty="0"/>
              <a:t>), I channels (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istaurare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canali</a:t>
            </a:r>
            <a:r>
              <a:rPr lang="en-US" dirty="0"/>
              <a:t> di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goroutines) e I </a:t>
            </a:r>
            <a:r>
              <a:rPr lang="en-US" dirty="0" err="1"/>
              <a:t>waitgroups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sincronizzare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8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CREDO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idempotente</a:t>
            </a:r>
            <a:r>
              <a:rPr lang="en-US" dirty="0"/>
              <a:t>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andremo</a:t>
            </a:r>
            <a:r>
              <a:rPr lang="en-US" dirty="0"/>
              <a:t> ad </a:t>
            </a:r>
            <a:r>
              <a:rPr lang="en-US" dirty="0" err="1"/>
              <a:t>applicare</a:t>
            </a:r>
            <a:r>
              <a:rPr lang="en-US" dirty="0"/>
              <a:t> la </a:t>
            </a:r>
            <a:r>
              <a:rPr lang="en-US" dirty="0" err="1"/>
              <a:t>configurazione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8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il </a:t>
            </a:r>
            <a:r>
              <a:rPr lang="en-US" dirty="0" err="1"/>
              <a:t>formato</a:t>
            </a:r>
            <a:r>
              <a:rPr lang="en-US" dirty="0"/>
              <a:t> file plain-text e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serializzazione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per </a:t>
            </a:r>
            <a:r>
              <a:rPr lang="en-US" dirty="0" err="1"/>
              <a:t>definire</a:t>
            </a:r>
            <a:r>
              <a:rPr lang="en-US" dirty="0"/>
              <a:t> I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2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All’attuale</a:t>
            </a:r>
            <a:r>
              <a:rPr lang="en-US" dirty="0"/>
              <a:t>, I </a:t>
            </a:r>
            <a:r>
              <a:rPr lang="en-US" dirty="0" err="1"/>
              <a:t>blocchi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compongono</a:t>
            </a:r>
            <a:r>
              <a:rPr lang="en-US" dirty="0"/>
              <a:t> credo </a:t>
            </a:r>
            <a:r>
              <a:rPr lang="en-US" dirty="0" err="1"/>
              <a:t>sono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7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seguenti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Configuration provider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popolato</a:t>
            </a:r>
            <a:r>
              <a:rPr lang="en-US" dirty="0"/>
              <a:t> da file </a:t>
            </a:r>
            <a:r>
              <a:rPr lang="en-US" dirty="0" err="1"/>
              <a:t>oppure</a:t>
            </a:r>
            <a:r>
              <a:rPr lang="en-US" dirty="0"/>
              <a:t> da un database. 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poi </a:t>
            </a:r>
            <a:r>
              <a:rPr lang="en-US" dirty="0" err="1"/>
              <a:t>propagata</a:t>
            </a:r>
            <a:r>
              <a:rPr lang="en-US" dirty="0"/>
              <a:t> sui </a:t>
            </a:r>
            <a:r>
              <a:rPr lang="en-US" dirty="0" err="1"/>
              <a:t>vari</a:t>
            </a:r>
            <a:r>
              <a:rPr lang="en-US" dirty="0"/>
              <a:t> moduli.</a:t>
            </a:r>
          </a:p>
          <a:p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moduli </a:t>
            </a:r>
            <a:r>
              <a:rPr lang="en-US" dirty="0" err="1"/>
              <a:t>troviamo</a:t>
            </a:r>
            <a:r>
              <a:rPr lang="en-US" dirty="0"/>
              <a:t> APT, PIP, CRAN…</a:t>
            </a:r>
          </a:p>
          <a:p>
            <a:r>
              <a:rPr lang="en-US" dirty="0"/>
              <a:t>I moduli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svolgono</a:t>
            </a:r>
            <a:r>
              <a:rPr lang="en-US" dirty="0"/>
              <a:t> due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filesystem per </a:t>
            </a:r>
            <a:r>
              <a:rPr lang="en-US" dirty="0" err="1"/>
              <a:t>applicare</a:t>
            </a:r>
            <a:r>
              <a:rPr lang="en-US" dirty="0"/>
              <a:t> I </a:t>
            </a:r>
            <a:r>
              <a:rPr lang="en-US" dirty="0" err="1"/>
              <a:t>cambiamenti</a:t>
            </a:r>
            <a:r>
              <a:rPr lang="en-US" dirty="0"/>
              <a:t>;</a:t>
            </a:r>
          </a:p>
          <a:p>
            <a:pPr marL="171450" indent="-171450">
              <a:buFontTx/>
              <a:buChar char="-"/>
            </a:pPr>
            <a:r>
              <a:rPr lang="en-US" dirty="0"/>
              <a:t>E poi </a:t>
            </a:r>
            <a:r>
              <a:rPr lang="en-US" dirty="0" err="1"/>
              <a:t>aggiornano</a:t>
            </a:r>
            <a:r>
              <a:rPr lang="en-US" dirty="0"/>
              <a:t> il config store in modo da </a:t>
            </a:r>
            <a:r>
              <a:rPr lang="en-US" dirty="0" err="1"/>
              <a:t>informare</a:t>
            </a:r>
            <a:r>
              <a:rPr lang="en-US" dirty="0"/>
              <a:t> CREDO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cambiamenti</a:t>
            </a:r>
            <a:r>
              <a:rPr lang="en-US" dirty="0"/>
              <a:t> </a:t>
            </a:r>
            <a:r>
              <a:rPr lang="en-US" dirty="0" err="1"/>
              <a:t>effettuati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riportanta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il provider </a:t>
            </a:r>
            <a:r>
              <a:rPr lang="en-US" dirty="0" err="1"/>
              <a:t>che</a:t>
            </a:r>
            <a:r>
              <a:rPr lang="en-US" dirty="0"/>
              <a:t>,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operazione</a:t>
            </a:r>
            <a:r>
              <a:rPr lang="en-US" dirty="0"/>
              <a:t> di writeback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aggiornare</a:t>
            </a:r>
            <a:r>
              <a:rPr lang="en-US" dirty="0"/>
              <a:t> il database o il file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definisce</a:t>
            </a:r>
            <a:r>
              <a:rPr lang="en-US" dirty="0"/>
              <a:t> </a:t>
            </a:r>
            <a:r>
              <a:rPr lang="en-US" dirty="0" err="1"/>
              <a:t>l’ambiente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9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febbraio</a:t>
            </a:r>
            <a:r>
              <a:rPr lang="en-US" dirty="0"/>
              <a:t>, dopo aver </a:t>
            </a:r>
            <a:r>
              <a:rPr lang="en-US" dirty="0" err="1"/>
              <a:t>riarchitettato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ci </a:t>
            </a:r>
            <a:r>
              <a:rPr lang="en-US" dirty="0" err="1"/>
              <a:t>troviamo</a:t>
            </a:r>
            <a:r>
              <a:rPr lang="en-US" dirty="0"/>
              <a:t> ad aver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71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Rilasciato</a:t>
            </a:r>
            <a:r>
              <a:rPr lang="en-US" dirty="0"/>
              <a:t> 8 </a:t>
            </a:r>
            <a:r>
              <a:rPr lang="en-US" dirty="0" err="1"/>
              <a:t>librerie</a:t>
            </a:r>
            <a:r>
              <a:rPr lang="en-US" dirty="0"/>
              <a:t> open source per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interfacciarsi</a:t>
            </a:r>
            <a:r>
              <a:rPr lang="en-US" dirty="0"/>
              <a:t> con I </a:t>
            </a:r>
            <a:r>
              <a:rPr lang="en-US" dirty="0" err="1"/>
              <a:t>vari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92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integrato</a:t>
            </a:r>
            <a:r>
              <a:rPr lang="en-US" dirty="0"/>
              <a:t> in CREDO 3 </a:t>
            </a:r>
            <a:r>
              <a:rPr lang="en-US" dirty="0" err="1"/>
              <a:t>dei</a:t>
            </a:r>
            <a:r>
              <a:rPr lang="en-US" dirty="0"/>
              <a:t> package manager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bio informatica. </a:t>
            </a:r>
          </a:p>
          <a:p>
            <a:endParaRPr lang="en-US" dirty="0"/>
          </a:p>
          <a:p>
            <a:r>
              <a:rPr lang="en-US" dirty="0"/>
              <a:t>PIP,</a:t>
            </a:r>
            <a:br>
              <a:rPr lang="en-US" dirty="0"/>
            </a:br>
            <a:r>
              <a:rPr lang="en-US" dirty="0"/>
              <a:t>CRAN,</a:t>
            </a:r>
            <a:br>
              <a:rPr lang="en-US" dirty="0"/>
            </a:br>
            <a:r>
              <a:rPr lang="en-US" dirty="0"/>
              <a:t>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2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ovvie</a:t>
            </a:r>
            <a:r>
              <a:rPr lang="en-US" dirty="0"/>
              <a:t> </a:t>
            </a:r>
            <a:r>
              <a:rPr lang="en-US" dirty="0" err="1"/>
              <a:t>ragioni</a:t>
            </a:r>
            <a:r>
              <a:rPr lang="en-US" dirty="0"/>
              <a:t> ci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all’inizio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percorso</a:t>
            </a:r>
            <a:r>
              <a:rPr lang="en-US" dirty="0"/>
              <a:t>, ma </a:t>
            </a:r>
            <a:r>
              <a:rPr lang="en-US" dirty="0" err="1"/>
              <a:t>parlandone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laboratorio</a:t>
            </a:r>
            <a:r>
              <a:rPr lang="en-US" dirty="0"/>
              <a:t> e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l’implementazione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statistica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analizzare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interpretare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biologici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0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Evolvere</a:t>
            </a:r>
            <a:r>
              <a:rPr lang="en-US" dirty="0"/>
              <a:t> CREDO in un </a:t>
            </a:r>
            <a:r>
              <a:rPr lang="en-US" dirty="0" err="1"/>
              <a:t>Servizio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PAAS </a:t>
            </a:r>
            <a:r>
              <a:rPr lang="en-US" dirty="0" err="1"/>
              <a:t>hostato</a:t>
            </a:r>
            <a:r>
              <a:rPr lang="en-US" dirty="0"/>
              <a:t> </a:t>
            </a:r>
            <a:r>
              <a:rPr lang="en-US" dirty="0" err="1"/>
              <a:t>sull’infrastruttura</a:t>
            </a:r>
            <a:r>
              <a:rPr lang="en-US" dirty="0"/>
              <a:t> GARR,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4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valutando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di session replay,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ascoltare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filesystem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macchina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64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compatibili</a:t>
            </a:r>
            <a:r>
              <a:rPr lang="en-US" dirty="0"/>
              <a:t> con </a:t>
            </a:r>
            <a:r>
              <a:rPr lang="en-US" dirty="0" err="1"/>
              <a:t>quanti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use-case </a:t>
            </a:r>
            <a:r>
              <a:rPr lang="en-US" dirty="0" err="1"/>
              <a:t>possibili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supportare</a:t>
            </a:r>
            <a:r>
              <a:rPr lang="en-US" dirty="0"/>
              <a:t> sempre </a:t>
            </a:r>
            <a:r>
              <a:rPr lang="en-US" dirty="0" err="1"/>
              <a:t>più</a:t>
            </a:r>
            <a:r>
              <a:rPr lang="en-US" dirty="0"/>
              <a:t> package managers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73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ascoltare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</a:t>
            </a:r>
            <a:r>
              <a:rPr lang="en-US" dirty="0" err="1"/>
              <a:t>mettendo</a:t>
            </a:r>
            <a:r>
              <a:rPr lang="en-US" dirty="0"/>
              <a:t> avanti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linee</a:t>
            </a:r>
            <a:r>
              <a:rPr lang="en-US" dirty="0"/>
              <a:t> </a:t>
            </a:r>
            <a:r>
              <a:rPr lang="en-US" dirty="0" err="1"/>
              <a:t>guida</a:t>
            </a:r>
            <a:r>
              <a:rPr lang="en-US" dirty="0"/>
              <a:t> per </a:t>
            </a:r>
            <a:r>
              <a:rPr lang="en-US" dirty="0" err="1"/>
              <a:t>offrirci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7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integrato</a:t>
            </a:r>
            <a:r>
              <a:rPr lang="en-US" dirty="0"/>
              <a:t> in CREDO 3 </a:t>
            </a:r>
            <a:r>
              <a:rPr lang="en-US" dirty="0" err="1"/>
              <a:t>dei</a:t>
            </a:r>
            <a:r>
              <a:rPr lang="en-US" dirty="0"/>
              <a:t> package manager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bio informatica. </a:t>
            </a:r>
          </a:p>
          <a:p>
            <a:endParaRPr lang="en-US" dirty="0"/>
          </a:p>
          <a:p>
            <a:r>
              <a:rPr lang="en-US" dirty="0"/>
              <a:t>PIP,</a:t>
            </a:r>
            <a:br>
              <a:rPr lang="en-US" dirty="0"/>
            </a:br>
            <a:r>
              <a:rPr lang="en-US" dirty="0"/>
              <a:t>CRAN,</a:t>
            </a:r>
            <a:br>
              <a:rPr lang="en-US" dirty="0"/>
            </a:br>
            <a:r>
              <a:rPr lang="en-US" dirty="0"/>
              <a:t>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4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Ringrazio</a:t>
            </a:r>
            <a:r>
              <a:rPr lang="en-US" dirty="0"/>
              <a:t> tutti per </a:t>
            </a:r>
            <a:r>
              <a:rPr lang="en-US" dirty="0" err="1"/>
              <a:t>l’attenzione</a:t>
            </a:r>
            <a:r>
              <a:rPr lang="en-US" dirty="0"/>
              <a:t> e resto a </a:t>
            </a:r>
            <a:r>
              <a:rPr lang="en-US" dirty="0" err="1"/>
              <a:t>disposizione</a:t>
            </a:r>
            <a:r>
              <a:rPr lang="en-US" dirty="0"/>
              <a:t> per </a:t>
            </a:r>
            <a:r>
              <a:rPr lang="en-US" dirty="0" err="1"/>
              <a:t>eventuali</a:t>
            </a:r>
            <a:r>
              <a:rPr lang="en-US" dirty="0"/>
              <a:t> </a:t>
            </a:r>
            <a:r>
              <a:rPr lang="en-US" dirty="0" err="1"/>
              <a:t>domande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maggiori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occorrono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parla</a:t>
            </a:r>
            <a:r>
              <a:rPr lang="en-US" dirty="0"/>
              <a:t> di </a:t>
            </a:r>
            <a:r>
              <a:rPr lang="en-US" dirty="0" err="1"/>
              <a:t>esperimenti</a:t>
            </a:r>
            <a:r>
              <a:rPr lang="en-US" dirty="0"/>
              <a:t> in </a:t>
            </a:r>
            <a:r>
              <a:rPr lang="en-US" dirty="0" err="1"/>
              <a:t>bioinformatica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, da </a:t>
            </a:r>
            <a:r>
              <a:rPr lang="en-US" dirty="0" err="1"/>
              <a:t>magari</a:t>
            </a:r>
            <a:r>
              <a:rPr lang="en-US" dirty="0"/>
              <a:t> due team </a:t>
            </a:r>
            <a:r>
              <a:rPr lang="en-US" dirty="0" err="1"/>
              <a:t>diversi</a:t>
            </a:r>
            <a:r>
              <a:rPr lang="en-US" dirty="0"/>
              <a:t>,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Andiamo a fare un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Consideriamo</a:t>
            </a:r>
            <a:r>
              <a:rPr lang="en-US" dirty="0"/>
              <a:t> un software </a:t>
            </a:r>
            <a:r>
              <a:rPr lang="en-US" dirty="0" err="1"/>
              <a:t>sviluppato</a:t>
            </a:r>
            <a:r>
              <a:rPr lang="en-US" dirty="0"/>
              <a:t> in-house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analizzare</a:t>
            </a:r>
            <a:r>
              <a:rPr lang="en-US" dirty="0"/>
              <a:t> un </a:t>
            </a:r>
            <a:r>
              <a:rPr lang="en-US" dirty="0" err="1"/>
              <a:t>particolare</a:t>
            </a:r>
            <a:r>
              <a:rPr lang="en-US" dirty="0"/>
              <a:t> </a:t>
            </a:r>
            <a:r>
              <a:rPr lang="en-US" dirty="0" err="1"/>
              <a:t>comportamento</a:t>
            </a:r>
            <a:r>
              <a:rPr lang="en-US" dirty="0"/>
              <a:t> del DNA.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pratica</a:t>
            </a:r>
            <a:r>
              <a:rPr lang="en-US" dirty="0"/>
              <a:t>,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del DNA </a:t>
            </a:r>
            <a:r>
              <a:rPr lang="en-US" dirty="0" err="1"/>
              <a:t>si</a:t>
            </a:r>
            <a:r>
              <a:rPr lang="en-US" dirty="0"/>
              <a:t> “</a:t>
            </a:r>
            <a:r>
              <a:rPr lang="en-US" dirty="0" err="1"/>
              <a:t>sepearano</a:t>
            </a:r>
            <a:r>
              <a:rPr lang="en-US" dirty="0"/>
              <a:t>” e </a:t>
            </a:r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Andiamo a fare un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</a:p>
          <a:p>
            <a:r>
              <a:rPr lang="en-US" dirty="0" err="1"/>
              <a:t>Compariamo</a:t>
            </a:r>
            <a:r>
              <a:rPr lang="en-US" dirty="0"/>
              <a:t> il </a:t>
            </a:r>
            <a:r>
              <a:rPr lang="en-US" dirty="0" err="1"/>
              <a:t>risultato</a:t>
            </a:r>
            <a:r>
              <a:rPr lang="en-US" dirty="0"/>
              <a:t> di un software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l’allineamento</a:t>
            </a:r>
            <a:r>
              <a:rPr lang="en-US" dirty="0"/>
              <a:t> di </a:t>
            </a:r>
            <a:r>
              <a:rPr lang="en-US" dirty="0" err="1"/>
              <a:t>sequenze</a:t>
            </a:r>
            <a:r>
              <a:rPr lang="en-US" dirty="0"/>
              <a:t> </a:t>
            </a:r>
            <a:r>
              <a:rPr lang="en-US" dirty="0" err="1"/>
              <a:t>biologiche</a:t>
            </a:r>
            <a:r>
              <a:rPr lang="en-US" dirty="0"/>
              <a:t>, in due </a:t>
            </a:r>
            <a:r>
              <a:rPr lang="en-US" dirty="0" err="1"/>
              <a:t>versioni</a:t>
            </a:r>
            <a:r>
              <a:rPr lang="en-US" dirty="0"/>
              <a:t> ma </a:t>
            </a:r>
            <a:r>
              <a:rPr lang="en-US" dirty="0" err="1"/>
              <a:t>fissando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dataset. Andiamo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comparare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</a:t>
            </a:r>
            <a:r>
              <a:rPr lang="en-US" dirty="0" err="1"/>
              <a:t>iniziale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uniscono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di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oppure</a:t>
            </a:r>
            <a:r>
              <a:rPr lang="en-US" dirty="0"/>
              <a:t> con </a:t>
            </a:r>
            <a:r>
              <a:rPr lang="en-US" dirty="0" err="1"/>
              <a:t>altre</a:t>
            </a:r>
            <a:r>
              <a:rPr lang="en-US" dirty="0"/>
              <a:t> zone del DNA.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chiamano</a:t>
            </a:r>
            <a:r>
              <a:rPr lang="en-US" dirty="0"/>
              <a:t> </a:t>
            </a:r>
            <a:r>
              <a:rPr lang="en-US" dirty="0" err="1"/>
              <a:t>rispettivamente</a:t>
            </a:r>
            <a:r>
              <a:rPr lang="en-US" dirty="0"/>
              <a:t> </a:t>
            </a:r>
            <a:r>
              <a:rPr lang="en-US" dirty="0" err="1"/>
              <a:t>giunzione</a:t>
            </a:r>
            <a:r>
              <a:rPr lang="en-US" dirty="0"/>
              <a:t> e </a:t>
            </a:r>
            <a:r>
              <a:rPr lang="en-US" dirty="0" err="1"/>
              <a:t>traslocazione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un </a:t>
            </a:r>
            <a:r>
              <a:rPr lang="en-US" dirty="0" err="1"/>
              <a:t>tumore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1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01578" y="954246"/>
            <a:ext cx="8170335" cy="3437467"/>
          </a:xfrm>
        </p:spPr>
        <p:txBody>
          <a:bodyPr anchor="ctr"/>
          <a:lstStyle>
            <a:lvl1pPr algn="l">
              <a:defRPr sz="4400" b="1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901578" y="4405251"/>
            <a:ext cx="9258423" cy="450735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901577" y="4892465"/>
            <a:ext cx="8213395" cy="520700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</a:lstStyle>
          <a:p>
            <a:pPr lvl="0"/>
            <a:r>
              <a:rPr lang="it-IT" dirty="0"/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7417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E673-F6D7-4C1F-A1B3-DC2C024DD0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253055" y="6387275"/>
            <a:ext cx="796976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76B4C-3E9B-4239-85C9-0B6F1DF6DF3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2"/>
          </p:nvPr>
        </p:nvSpPr>
        <p:spPr>
          <a:xfrm>
            <a:off x="228688" y="1439500"/>
            <a:ext cx="11590867" cy="47621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1" y="2169807"/>
            <a:ext cx="9800980" cy="2237572"/>
          </a:xfrm>
        </p:spPr>
        <p:txBody>
          <a:bodyPr anchor="t"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1" y="4516020"/>
            <a:ext cx="9800980" cy="1374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243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1179" y="325281"/>
            <a:ext cx="11590337" cy="11811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65604-3431-4D99-A4FC-8E7418FD7A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9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01EE2-2453-4D6A-9EC0-0604BD705101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D8F0F-DA3D-4D74-B9D0-3EEDB59512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0F6E-753D-4286-95D2-202E19F7761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BAB3-0C3A-4BFF-A4B8-7F3AB77B4FF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0C83-B30A-48A2-8532-B4DFEA65C49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8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241179" y="325281"/>
            <a:ext cx="115903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lo stile del titolo</a:t>
            </a:r>
            <a:endParaRPr lang="en-US" altLang="en-US" dirty="0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241179" y="1448555"/>
            <a:ext cx="11669772" cy="45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Modifica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  <a:endParaRPr lang="en-US" alt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29305" y="638727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000252" y="6381972"/>
            <a:ext cx="476251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lang="en-US" sz="1200" b="1" kern="1200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pPr>
              <a:defRPr/>
            </a:pPr>
            <a:fld id="{B2CEF4FE-C172-4BB2-A8AC-3F26229D0645}" type="slidenum">
              <a:rPr lang="it-IT" smtClean="0"/>
              <a:pPr>
                <a:defRPr/>
              </a:pPr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2" r:id="rId2"/>
    <p:sldLayoutId id="2147483794" r:id="rId3"/>
    <p:sldLayoutId id="2147483795" r:id="rId4"/>
    <p:sldLayoutId id="2147483796" r:id="rId5"/>
    <p:sldLayoutId id="2147483798" r:id="rId6"/>
    <p:sldLayoutId id="2147483799" r:id="rId7"/>
    <p:sldLayoutId id="2147483800" r:id="rId8"/>
    <p:sldLayoutId id="2147483801" r:id="rId9"/>
    <p:sldLayoutId id="2147483802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rgbClr val="000000"/>
          </a:solidFill>
          <a:latin typeface="Poppins" panose="00000500000000000000" pitchFamily="2" charset="0"/>
          <a:ea typeface="Jost SemiBold" pitchFamily="2" charset="0"/>
          <a:cs typeface="Poppins" panose="00000500000000000000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3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01577" y="1106646"/>
            <a:ext cx="8170335" cy="3437467"/>
          </a:xfrm>
        </p:spPr>
        <p:txBody>
          <a:bodyPr/>
          <a:lstStyle/>
          <a:p>
            <a:r>
              <a:rPr lang="it-IT" dirty="0" err="1"/>
              <a:t>Reproducible</a:t>
            </a:r>
            <a:r>
              <a:rPr lang="it-IT" dirty="0"/>
              <a:t> </a:t>
            </a:r>
            <a:r>
              <a:rPr lang="it-IT" dirty="0" err="1"/>
              <a:t>Bioinformatics</a:t>
            </a:r>
            <a:r>
              <a:rPr lang="it-IT" dirty="0"/>
              <a:t>?</a:t>
            </a:r>
            <a:br>
              <a:rPr lang="it-IT" dirty="0"/>
            </a:br>
            <a:r>
              <a:rPr lang="it-IT" sz="2400" b="0" dirty="0"/>
              <a:t>CREDO: </a:t>
            </a:r>
            <a:r>
              <a:rPr lang="it-IT" sz="2400" b="0" dirty="0" err="1"/>
              <a:t>Customizable</a:t>
            </a:r>
            <a:r>
              <a:rPr lang="it-IT" sz="2400" b="0" dirty="0"/>
              <a:t>, </a:t>
            </a:r>
            <a:r>
              <a:rPr lang="it-IT" sz="2400" b="0" dirty="0" err="1"/>
              <a:t>REproducible</a:t>
            </a:r>
            <a:r>
              <a:rPr lang="it-IT" sz="2400" b="0" dirty="0"/>
              <a:t>, </a:t>
            </a:r>
            <a:r>
              <a:rPr lang="it-IT" sz="2400" b="0" dirty="0" err="1"/>
              <a:t>DOcker</a:t>
            </a:r>
            <a:r>
              <a:rPr lang="it-IT" sz="2400" b="0" dirty="0"/>
              <a:t> file generator for </a:t>
            </a:r>
            <a:r>
              <a:rPr lang="it-IT" sz="2400" b="0" dirty="0" err="1"/>
              <a:t>bioinformatics</a:t>
            </a:r>
            <a:r>
              <a:rPr lang="it-IT" sz="2400" b="0" dirty="0"/>
              <a:t> </a:t>
            </a:r>
            <a:r>
              <a:rPr lang="it-IT" sz="2400" b="0" dirty="0" err="1"/>
              <a:t>applications</a:t>
            </a:r>
            <a:endParaRPr lang="it-IT" sz="2400" b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Eliseo Martelli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Università degli Studi di Torino</a:t>
            </a:r>
          </a:p>
          <a:p>
            <a:endParaRPr lang="it-IT" dirty="0"/>
          </a:p>
          <a:p>
            <a:r>
              <a:rPr lang="it-IT" dirty="0"/>
              <a:t>Tutor: Luca </a:t>
            </a:r>
            <a:r>
              <a:rPr lang="it-IT" dirty="0" err="1"/>
              <a:t>Alessandrì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863232"/>
                  </p:ext>
                </p:extLst>
              </p:nvPr>
            </p:nvGraphicFramePr>
            <p:xfrm rot="6934089">
              <a:off x="11952762" y="-3996168"/>
              <a:ext cx="2843462" cy="16604576"/>
            </p:xfrm>
            <a:graphic>
              <a:graphicData uri="http://schemas.microsoft.com/office/drawing/2017/model3d">
                <am3d:model3d r:embed="rId3">
                  <am3d:spPr>
                    <a:xfrm rot="6934089">
                      <a:off x="0" y="0"/>
                      <a:ext cx="2843462" cy="16604576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2509241" ay="2785823" az="1977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908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34089">
                <a:off x="11952762" y="-3996168"/>
                <a:ext cx="2843462" cy="166045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C1C5F41-223B-94E8-3DEE-26A3A117EEAF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BLAST is the </a:t>
            </a:r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core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dependency of this project.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4DD20DA-D17A-9FCA-C28B-D3E6D355B4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5751821"/>
                  </p:ext>
                </p:extLst>
              </p:nvPr>
            </p:nvGraphicFramePr>
            <p:xfrm>
              <a:off x="6090344" y="-5548828"/>
              <a:ext cx="5063340" cy="53425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63340" cy="5342522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-7551392" ay="2252443" az="240803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4DD20DA-D17A-9FCA-C28B-D3E6D355B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0344" y="-5548828"/>
                <a:ext cx="5063340" cy="53425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E03C8C-A016-ABD6-27DC-8D88A7D7FD9B}"/>
              </a:ext>
            </a:extLst>
          </p:cNvPr>
          <p:cNvSpPr/>
          <p:nvPr/>
        </p:nvSpPr>
        <p:spPr>
          <a:xfrm rot="9290911">
            <a:off x="15068731" y="2573648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6A525B-489A-8F38-559C-AD77C8370507}"/>
              </a:ext>
            </a:extLst>
          </p:cNvPr>
          <p:cNvSpPr/>
          <p:nvPr/>
        </p:nvSpPr>
        <p:spPr>
          <a:xfrm rot="12730175">
            <a:off x="14288486" y="79744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0C6E16-692D-B734-D3BF-E9BD5543A82F}"/>
              </a:ext>
            </a:extLst>
          </p:cNvPr>
          <p:cNvSpPr/>
          <p:nvPr/>
        </p:nvSpPr>
        <p:spPr>
          <a:xfrm rot="19800000">
            <a:off x="14901007" y="172412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4F7567-D1F4-1A4B-34CB-9345A9C2B9C5}"/>
              </a:ext>
            </a:extLst>
          </p:cNvPr>
          <p:cNvSpPr/>
          <p:nvPr/>
        </p:nvSpPr>
        <p:spPr>
          <a:xfrm rot="19800000">
            <a:off x="14996757" y="1898549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piè di pagina 1">
            <a:extLst>
              <a:ext uri="{FF2B5EF4-FFF2-40B4-BE49-F238E27FC236}">
                <a16:creationId xmlns:a16="http://schemas.microsoft.com/office/drawing/2014/main" id="{430C8A22-A202-9B01-E73A-58F35ADFCA47}"/>
              </a:ext>
            </a:extLst>
          </p:cNvPr>
          <p:cNvSpPr txBox="1">
            <a:spLocks/>
          </p:cNvSpPr>
          <p:nvPr/>
        </p:nvSpPr>
        <p:spPr>
          <a:xfrm>
            <a:off x="909781" y="4394711"/>
            <a:ext cx="6521033" cy="46784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Basic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tool - 10.1016/S0022-2836(05)80360-2</a:t>
            </a:r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32DEEEE4-33CD-4129-4954-33CE555BBE53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0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C5F41-223B-94E8-3DEE-26A3A117EEAF}"/>
              </a:ext>
            </a:extLst>
          </p:cNvPr>
          <p:cNvSpPr txBox="1"/>
          <p:nvPr/>
        </p:nvSpPr>
        <p:spPr>
          <a:xfrm>
            <a:off x="874393" y="311637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 there is a catch…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81BE5-9CFD-7044-DEF8-89B4BE67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00" y="0"/>
            <a:ext cx="6100808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DB3C599-A669-FEEA-DDC2-33F9C9A18C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2776227"/>
                  </p:ext>
                </p:extLst>
              </p:nvPr>
            </p:nvGraphicFramePr>
            <p:xfrm>
              <a:off x="6967468" y="1181536"/>
              <a:ext cx="4065564" cy="41135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65564" cy="4113510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926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DB3C599-A669-FEEA-DDC2-33F9C9A18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7468" y="1181536"/>
                <a:ext cx="4065564" cy="411351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E19511CB-572F-F441-2F36-74311734EE64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Apple MacBook Pro 15 – texture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removed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4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8F33-C076-B5EA-5705-DE858F29AF5C}"/>
              </a:ext>
            </a:extLst>
          </p:cNvPr>
          <p:cNvSpPr txBox="1"/>
          <p:nvPr/>
        </p:nvSpPr>
        <p:spPr>
          <a:xfrm>
            <a:off x="893885" y="2828835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DD931815-216B-D24A-84C5-5EB8BE5F082D}"/>
              </a:ext>
            </a:extLst>
          </p:cNvPr>
          <p:cNvSpPr txBox="1">
            <a:spLocks/>
          </p:cNvSpPr>
          <p:nvPr/>
        </p:nvSpPr>
        <p:spPr>
          <a:xfrm>
            <a:off x="893885" y="3455182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2.12.0, build Mar 8 2022 16:19:08</a:t>
            </a:r>
          </a:p>
        </p:txBody>
      </p:sp>
      <p:sp>
        <p:nvSpPr>
          <p:cNvPr id="17" name="Segnaposto piè di pagina 1">
            <a:extLst>
              <a:ext uri="{FF2B5EF4-FFF2-40B4-BE49-F238E27FC236}">
                <a16:creationId xmlns:a16="http://schemas.microsoft.com/office/drawing/2014/main" id="{17EC9B0D-6AC5-06D1-3B9C-C1FF6E13AA33}"/>
              </a:ext>
            </a:extLst>
          </p:cNvPr>
          <p:cNvSpPr txBox="1">
            <a:spLocks/>
          </p:cNvSpPr>
          <p:nvPr/>
        </p:nvSpPr>
        <p:spPr>
          <a:xfrm>
            <a:off x="893885" y="391650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2.2.31, build </a:t>
            </a:r>
            <a:r>
              <a:rPr lang="it-IT" sz="2400" dirty="0" err="1"/>
              <a:t>Jun</a:t>
            </a:r>
            <a:r>
              <a:rPr lang="it-IT" sz="2400" dirty="0"/>
              <a:t> 2 2015 10:47:46</a:t>
            </a:r>
          </a:p>
        </p:txBody>
      </p:sp>
    </p:spTree>
    <p:extLst>
      <p:ext uri="{BB962C8B-B14F-4D97-AF65-F5344CB8AC3E}">
        <p14:creationId xmlns:p14="http://schemas.microsoft.com/office/powerpoint/2010/main" val="225593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37E8DECA-226B-F7F9-72D8-568C19EC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2" y="1599898"/>
            <a:ext cx="6812472" cy="3658204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D2DF5C1-30F1-17DA-343D-4BCF9EC16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65" y="1645507"/>
            <a:ext cx="4755979" cy="3566985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6D20244-D848-A561-BB63-6A0B4FBB5D3F}"/>
              </a:ext>
            </a:extLst>
          </p:cNvPr>
          <p:cNvSpPr txBox="1">
            <a:spLocks/>
          </p:cNvSpPr>
          <p:nvPr/>
        </p:nvSpPr>
        <p:spPr>
          <a:xfrm>
            <a:off x="1121109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2.12.0, build Mar 8 2022 16:19:08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18476107-A563-D680-B301-6B1B51B99805}"/>
              </a:ext>
            </a:extLst>
          </p:cNvPr>
          <p:cNvSpPr txBox="1">
            <a:spLocks/>
          </p:cNvSpPr>
          <p:nvPr/>
        </p:nvSpPr>
        <p:spPr>
          <a:xfrm>
            <a:off x="7207887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2.2.31, build </a:t>
            </a:r>
            <a:r>
              <a:rPr lang="it-IT" sz="1400" dirty="0" err="1"/>
              <a:t>Jun</a:t>
            </a:r>
            <a:r>
              <a:rPr lang="it-IT" sz="1400" dirty="0"/>
              <a:t> 2 2015 10:47:46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19186-074D-8946-F822-5E7498B89415}"/>
              </a:ext>
            </a:extLst>
          </p:cNvPr>
          <p:cNvSpPr txBox="1"/>
          <p:nvPr/>
        </p:nvSpPr>
        <p:spPr>
          <a:xfrm>
            <a:off x="909735" y="1198666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</p:spTree>
    <p:extLst>
      <p:ext uri="{BB962C8B-B14F-4D97-AF65-F5344CB8AC3E}">
        <p14:creationId xmlns:p14="http://schemas.microsoft.com/office/powerpoint/2010/main" val="27492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8811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069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8439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08655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9413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>
            <a:off x="3869044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>
            <a:off x="5140470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7D099-5467-57C6-CF21-1A49765ADEA9}"/>
              </a:ext>
            </a:extLst>
          </p:cNvPr>
          <p:cNvSpPr txBox="1"/>
          <p:nvPr/>
        </p:nvSpPr>
        <p:spPr>
          <a:xfrm>
            <a:off x="6998535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68410-C8FD-76A3-F027-7E5A7EA80402}"/>
              </a:ext>
            </a:extLst>
          </p:cNvPr>
          <p:cNvSpPr txBox="1"/>
          <p:nvPr/>
        </p:nvSpPr>
        <p:spPr>
          <a:xfrm>
            <a:off x="7631331" y="1451163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BA73-F5CC-A442-657A-941721BE4016}"/>
              </a:ext>
            </a:extLst>
          </p:cNvPr>
          <p:cNvSpPr txBox="1"/>
          <p:nvPr/>
        </p:nvSpPr>
        <p:spPr>
          <a:xfrm>
            <a:off x="8981858" y="451354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principles.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16AE-E4BE-DA37-98EE-D55C2C5D9F70}"/>
              </a:ext>
            </a:extLst>
          </p:cNvPr>
          <p:cNvSpPr txBox="1"/>
          <p:nvPr/>
        </p:nvSpPr>
        <p:spPr>
          <a:xfrm>
            <a:off x="605799" y="1752245"/>
            <a:ext cx="3525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CREDO </a:t>
            </a:r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stands</a:t>
            </a:r>
          </a:p>
          <a:p>
            <a:pPr algn="r"/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by the</a:t>
            </a:r>
          </a:p>
        </p:txBody>
      </p:sp>
    </p:spTree>
    <p:extLst>
      <p:ext uri="{BB962C8B-B14F-4D97-AF65-F5344CB8AC3E}">
        <p14:creationId xmlns:p14="http://schemas.microsoft.com/office/powerpoint/2010/main" val="2257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FINDABILITY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to access, install, and utilize the software using centralized platforms.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 rot="20530053">
            <a:off x="8652696" y="-6819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EFDBA-1086-71C2-9471-A86C10520E7B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4DD9E-4407-D7BB-EF01-776F8D8A98E3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E666-7AF4-1191-4A2D-746D7823E124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59B06C-F230-EF8F-A735-1788DEE392A8}"/>
              </a:ext>
            </a:extLst>
          </p:cNvPr>
          <p:cNvSpPr/>
          <p:nvPr/>
        </p:nvSpPr>
        <p:spPr>
          <a:xfrm>
            <a:off x="99060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Simplification of the process of creating reproducible environments to users without previous bioinformatics knowledge.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34189-CDD7-167C-0CB6-E0F09C7AAFEA}"/>
              </a:ext>
            </a:extLst>
          </p:cNvPr>
          <p:cNvSpPr txBox="1"/>
          <p:nvPr/>
        </p:nvSpPr>
        <p:spPr>
          <a:xfrm rot="20530053">
            <a:off x="7479038" y="-23354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DA26-435E-CB5A-C967-6403E056E2BE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B2842-4E89-F807-9809-888AABE4331D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04F04-4B1B-69A6-6DE3-EAB242D1585F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5A9B1-0F70-7415-6B93-884CE0884C6C}"/>
              </a:ext>
            </a:extLst>
          </p:cNvPr>
          <p:cNvSpPr/>
          <p:nvPr/>
        </p:nvSpPr>
        <p:spPr>
          <a:xfrm>
            <a:off x="2116873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551837"/>
            <a:ext cx="7422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4231E8A-D59C-619B-961D-27132E2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05E9-462C-83C9-84CE-EE9235914B99}"/>
              </a:ext>
            </a:extLst>
          </p:cNvPr>
          <p:cNvSpPr txBox="1"/>
          <p:nvPr/>
        </p:nvSpPr>
        <p:spPr>
          <a:xfrm rot="20860421">
            <a:off x="9311695" y="-426455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6347-5715-0EF9-A58A-9C881A980ADD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2A713-75E0-DB1A-0545-35F57DF20435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A2CB5-5391-68A5-6CF5-E01B130E0211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15F66-9A77-3986-FE56-E7C710B72644}"/>
              </a:ext>
            </a:extLst>
          </p:cNvPr>
          <p:cNvSpPr/>
          <p:nvPr/>
        </p:nvSpPr>
        <p:spPr>
          <a:xfrm>
            <a:off x="3243146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REUSABILITY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9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Ensure archival of dependencies to prevent future inaccessibility of dependencies.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26B39-6718-6FAD-B33F-401E1C0441AD}"/>
              </a:ext>
            </a:extLst>
          </p:cNvPr>
          <p:cNvSpPr txBox="1"/>
          <p:nvPr/>
        </p:nvSpPr>
        <p:spPr>
          <a:xfrm rot="20530053">
            <a:off x="7763699" y="-41236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175EA-7C04-2B26-CAE3-A417CB21AB42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1E9FE-EFAC-5648-A55C-58C4EE63DA56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451CA4-5661-6A7F-A297-9045728395A0}"/>
              </a:ext>
            </a:extLst>
          </p:cNvPr>
          <p:cNvSpPr/>
          <p:nvPr/>
        </p:nvSpPr>
        <p:spPr>
          <a:xfrm>
            <a:off x="436245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901907" y="2815500"/>
            <a:ext cx="74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possible solution?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0" y="787401"/>
            <a:ext cx="2220206" cy="202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06" y="2945269"/>
            <a:ext cx="1837299" cy="1325941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6" y="3790265"/>
            <a:ext cx="1799389" cy="1799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901908" y="3461831"/>
            <a:ext cx="430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32D70-D10A-49BF-1267-D861F2D984E2}"/>
              </a:ext>
            </a:extLst>
          </p:cNvPr>
          <p:cNvSpPr/>
          <p:nvPr/>
        </p:nvSpPr>
        <p:spPr>
          <a:xfrm>
            <a:off x="990599" y="4020138"/>
            <a:ext cx="4094747" cy="88024"/>
          </a:xfrm>
          <a:prstGeom prst="rect">
            <a:avLst/>
          </a:prstGeom>
          <a:solidFill>
            <a:srgbClr val="A0C7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C2D0683E-5585-5C51-4634-E945FCF1A4FE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Docker Logo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registered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trademark of Docker, Inc.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Podman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logo and LXC logo are public domain.</a:t>
            </a:r>
          </a:p>
        </p:txBody>
      </p:sp>
    </p:spTree>
    <p:extLst>
      <p:ext uri="{BB962C8B-B14F-4D97-AF65-F5344CB8AC3E}">
        <p14:creationId xmlns:p14="http://schemas.microsoft.com/office/powerpoint/2010/main" val="49141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2078676" y="3234503"/>
            <a:ext cx="742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20" y="1951805"/>
            <a:ext cx="992732" cy="905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10" y="2046108"/>
            <a:ext cx="992733" cy="716435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1" y="1933247"/>
            <a:ext cx="942156" cy="942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2973486" y="3236267"/>
            <a:ext cx="430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</a:t>
            </a:r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03C20-7090-A31A-D7BD-4399077D0F59}"/>
              </a:ext>
            </a:extLst>
          </p:cNvPr>
          <p:cNvSpPr txBox="1"/>
          <p:nvPr/>
        </p:nvSpPr>
        <p:spPr>
          <a:xfrm>
            <a:off x="5688227" y="3234503"/>
            <a:ext cx="502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doesn’t solve one big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2883802" y="3782279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AC862D65-AF2A-C319-A96E-E37CAD579181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Docker Logo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registered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trademark of Docker, Inc.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Podman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logo and LXC logo are public domain.</a:t>
            </a:r>
          </a:p>
        </p:txBody>
      </p:sp>
    </p:spTree>
    <p:extLst>
      <p:ext uri="{BB962C8B-B14F-4D97-AF65-F5344CB8AC3E}">
        <p14:creationId xmlns:p14="http://schemas.microsoft.com/office/powerpoint/2010/main" val="37536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884914" y="2453728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5BA6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F19FE-9F03-3700-A6CE-5B730C20DEDF}"/>
              </a:ext>
            </a:extLst>
          </p:cNvPr>
          <p:cNvSpPr txBox="1"/>
          <p:nvPr/>
        </p:nvSpPr>
        <p:spPr>
          <a:xfrm>
            <a:off x="884913" y="3429000"/>
            <a:ext cx="80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Involves efficiently handling and controlling the software components and libraries needed for an application to function properly, ensuring compatibility and mitigating conflicts.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BA84-AF74-899E-EF0C-E4A7816D0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92982">
            <a:off x="-4263607" y="3471497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E6998-5B6D-C336-8DB6-56A784BAE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60877">
            <a:off x="10301458" y="12142820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BCA51-E62E-CB53-8642-7ED147567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13471929" y="1165492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8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0810-5AD1-C269-35B6-75E6F40FB035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C5F64A-2D70-517F-FAC4-41AFA34DA9BF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9300"/>
            </a:solidFill>
          </a:ln>
          <a:effectLst>
            <a:glow rad="76200">
              <a:srgbClr val="FF9300">
                <a:alpha val="4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45440-F20C-AA15-EFB1-316AD6A2B0A4}"/>
              </a:ext>
            </a:extLst>
          </p:cNvPr>
          <p:cNvSpPr txBox="1"/>
          <p:nvPr/>
        </p:nvSpPr>
        <p:spPr>
          <a:xfrm>
            <a:off x="1213151" y="256881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  <a:latin typeface="Poppins" pitchFamily="2" charset="77"/>
                <a:cs typeface="Poppins" pitchFamily="2" charset="77"/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EF767-4FB4-51A0-5D33-6FB8F5BD1A0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CREDO existed as a </a:t>
            </a:r>
          </a:p>
          <a:p>
            <a:r>
              <a:rPr lang="en-US" sz="3600" b="1" dirty="0">
                <a:solidFill>
                  <a:srgbClr val="FF9300"/>
                </a:solidFill>
                <a:latin typeface="Poppins" pitchFamily="2" charset="77"/>
                <a:cs typeface="Poppins" pitchFamily="2" charset="77"/>
              </a:rPr>
              <a:t>Proof of Concept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12" name="Segnaposto piè di pagina 1">
            <a:extLst>
              <a:ext uri="{FF2B5EF4-FFF2-40B4-BE49-F238E27FC236}">
                <a16:creationId xmlns:a16="http://schemas.microsoft.com/office/drawing/2014/main" id="{FACF1883-D0DB-B811-DF72-132A8A0E1C4A}"/>
              </a:ext>
            </a:extLst>
          </p:cNvPr>
          <p:cNvSpPr txBox="1">
            <a:spLocks/>
          </p:cNvSpPr>
          <p:nvPr/>
        </p:nvSpPr>
        <p:spPr>
          <a:xfrm>
            <a:off x="5109148" y="5645814"/>
            <a:ext cx="6878515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CREDO: a friendly </a:t>
            </a:r>
            <a:r>
              <a:rPr lang="it-IT" dirty="0" err="1"/>
              <a:t>Customizable</a:t>
            </a:r>
            <a:r>
              <a:rPr lang="it-IT" dirty="0"/>
              <a:t>, </a:t>
            </a:r>
            <a:r>
              <a:rPr lang="it-IT" dirty="0" err="1"/>
              <a:t>REproducible</a:t>
            </a:r>
            <a:r>
              <a:rPr lang="it-IT" dirty="0"/>
              <a:t>, </a:t>
            </a:r>
            <a:r>
              <a:rPr lang="it-IT" dirty="0" err="1"/>
              <a:t>DOcker</a:t>
            </a:r>
            <a:r>
              <a:rPr lang="it-IT" dirty="0"/>
              <a:t> file generator for </a:t>
            </a:r>
            <a:r>
              <a:rPr lang="it-IT" dirty="0" err="1"/>
              <a:t>bioinformatics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- 10.1186/s12859-024-05695-9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A27D7E-AC4D-0B34-7C9C-4DF62FE97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057962">
            <a:off x="7261886" y="1298009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9CAC16-72EC-6097-AC8D-8E6DB170D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05414">
            <a:off x="7479343" y="1064582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8BEE9D-385A-AB4F-B7D2-34CB3D488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7479342" y="997471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3268004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5ACFC-74DB-9B8E-056C-BD5579F0E146}"/>
              </a:ext>
            </a:extLst>
          </p:cNvPr>
          <p:cNvCxnSpPr>
            <a:cxnSpLocks/>
          </p:cNvCxnSpPr>
          <p:nvPr/>
        </p:nvCxnSpPr>
        <p:spPr>
          <a:xfrm>
            <a:off x="6134100" y="365176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6A75F-1061-D530-D5FA-3899276F3D72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B1A2D6-E15E-C081-B7E5-6EC48E6EC197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B58149-3677-6B50-28B2-EFAF79210AC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1540-D7F7-72D0-95BD-358C55E154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2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57586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66BCAE-1DB4-FE89-4D1A-FDAD53C1DB93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512FE-D07D-B51F-9529-05AD1FA8A27A}"/>
              </a:ext>
            </a:extLst>
          </p:cNvPr>
          <p:cNvCxnSpPr>
            <a:cxnSpLocks/>
          </p:cNvCxnSpPr>
          <p:nvPr/>
        </p:nvCxnSpPr>
        <p:spPr>
          <a:xfrm>
            <a:off x="6134100" y="-16450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2457449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685800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497641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61DE4-08F7-F892-6AB5-FC11ED8C2C97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1AFF7-6532-4734-3B03-4C3A15D3D97E}"/>
              </a:ext>
            </a:extLst>
          </p:cNvPr>
          <p:cNvCxnSpPr>
            <a:cxnSpLocks/>
          </p:cNvCxnSpPr>
          <p:nvPr/>
        </p:nvCxnSpPr>
        <p:spPr>
          <a:xfrm>
            <a:off x="6134100" y="-559258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245745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-2150621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5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9406295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2457291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-2472364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712113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8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4147" cy="691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8120BAD5-A3EB-AECA-911A-00D2CEB9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14147"/>
            <a:ext cx="6911473" cy="691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B3BB-5A43-4C7F-0998-5456C62E45DE}"/>
              </a:ext>
            </a:extLst>
          </p:cNvPr>
          <p:cNvSpPr txBox="1"/>
          <p:nvPr/>
        </p:nvSpPr>
        <p:spPr>
          <a:xfrm>
            <a:off x="1600200" y="50645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C39EB-4543-ED31-6C4E-C7463EFC456F}"/>
              </a:ext>
            </a:extLst>
          </p:cNvPr>
          <p:cNvSpPr txBox="1"/>
          <p:nvPr/>
        </p:nvSpPr>
        <p:spPr>
          <a:xfrm>
            <a:off x="1600200" y="5526195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F96-95BC-2C54-92FF-7432EBEDCEF1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sp>
        <p:nvSpPr>
          <p:cNvPr id="13" name="Segnaposto piè di pagina 1">
            <a:extLst>
              <a:ext uri="{FF2B5EF4-FFF2-40B4-BE49-F238E27FC236}">
                <a16:creationId xmlns:a16="http://schemas.microsoft.com/office/drawing/2014/main" id="{55776F13-0718-8A79-A8FC-009DBCDEA367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DNA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strand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illustration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minimal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monoline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drawing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warm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110229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167103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-2210419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245342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7121115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492460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-220365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2464041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736365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833765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-2426949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247266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43" y="2934586"/>
            <a:ext cx="988828" cy="98882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-297145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385289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-2205679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3768121" y="3143934"/>
            <a:ext cx="47532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</p:spTree>
    <p:extLst>
      <p:ext uri="{BB962C8B-B14F-4D97-AF65-F5344CB8AC3E}">
        <p14:creationId xmlns:p14="http://schemas.microsoft.com/office/powerpoint/2010/main" val="34753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30CE-6508-6FD5-50B4-72E630E761F6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EC3FE-A8AB-19C0-EC9F-50D6F21F634A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9BD1D-36C1-B4D2-86F2-CC6A6F798E4A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1464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6BA5-9319-ED06-4AA5-84B5E97566A5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423F0-0A4B-714F-97F2-DD1B30DC0281}"/>
              </a:ext>
            </a:extLst>
          </p:cNvPr>
          <p:cNvSpPr txBox="1"/>
          <p:nvPr/>
        </p:nvSpPr>
        <p:spPr>
          <a:xfrm>
            <a:off x="2764230" y="3069277"/>
            <a:ext cx="676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E6C-CBE9-C656-0D84-7FE55C4AB06B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53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5DB4-127B-68C1-F226-922ECC4C631A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A90E8-48E5-F9CA-3389-4AA6349B0459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87C6-863C-43DE-1333-D5AAC9C5FB40}"/>
              </a:ext>
            </a:extLst>
          </p:cNvPr>
          <p:cNvSpPr txBox="1"/>
          <p:nvPr/>
        </p:nvSpPr>
        <p:spPr>
          <a:xfrm>
            <a:off x="1803991" y="3086555"/>
            <a:ext cx="858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5259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1055146" y="515923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599" y="1580739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237" y="1259975"/>
            <a:ext cx="6175720" cy="47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-639591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-568465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-7716705" y="5594978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19308" y="-1207082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310" y="-1239315"/>
            <a:ext cx="6175720" cy="47752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373452" y="256954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3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A8314DA5-2B2A-3190-5556-3042C1BBBE46}"/>
              </a:ext>
            </a:extLst>
          </p:cNvPr>
          <p:cNvGrpSpPr/>
          <p:nvPr/>
        </p:nvGrpSpPr>
        <p:grpSpPr>
          <a:xfrm>
            <a:off x="-5543509" y="-4209992"/>
            <a:ext cx="6022154" cy="1813576"/>
            <a:chOff x="0" y="0"/>
            <a:chExt cx="6022153" cy="1813574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E99377E7-DC70-EB0F-61C1-25E0A0EFCB77}"/>
                </a:ext>
              </a:extLst>
            </p:cNvPr>
            <p:cNvSpPr/>
            <p:nvPr/>
          </p:nvSpPr>
          <p:spPr>
            <a:xfrm>
              <a:off x="0" y="0"/>
              <a:ext cx="6022153" cy="1813574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7844EC7-8C54-5F2C-18CA-86B41644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84" y="353501"/>
              <a:ext cx="1029206" cy="110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FD118D9-ACCF-87AC-3DEA-ED19DF681200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17BC3CD-86A7-28FE-546F-7C3B326633B3}"/>
              </a:ext>
            </a:extLst>
          </p:cNvPr>
          <p:cNvGrpSpPr/>
          <p:nvPr/>
        </p:nvGrpSpPr>
        <p:grpSpPr>
          <a:xfrm>
            <a:off x="14546994" y="-6958795"/>
            <a:ext cx="1864817" cy="2515323"/>
            <a:chOff x="0" y="0"/>
            <a:chExt cx="1864816" cy="2515321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EDBCFF74-2545-85D9-D79F-5FE2B43BEC1D}"/>
                </a:ext>
              </a:extLst>
            </p:cNvPr>
            <p:cNvSpPr/>
            <p:nvPr/>
          </p:nvSpPr>
          <p:spPr>
            <a:xfrm>
              <a:off x="0" y="0"/>
              <a:ext cx="1864816" cy="2515321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DE5D2652-0E66-F64A-E585-64B99458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81114FB-2F17-127D-FD93-57B2ECC4CB20}"/>
              </a:ext>
            </a:extLst>
          </p:cNvPr>
          <p:cNvGrpSpPr/>
          <p:nvPr/>
        </p:nvGrpSpPr>
        <p:grpSpPr>
          <a:xfrm>
            <a:off x="-5856055" y="7587092"/>
            <a:ext cx="3878471" cy="2254248"/>
            <a:chOff x="0" y="0"/>
            <a:chExt cx="3878470" cy="2254246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0A636826-F9F5-4AFA-0114-B0010C09DFA1}"/>
                </a:ext>
              </a:extLst>
            </p:cNvPr>
            <p:cNvSpPr/>
            <p:nvPr/>
          </p:nvSpPr>
          <p:spPr>
            <a:xfrm>
              <a:off x="0" y="0"/>
              <a:ext cx="3878470" cy="2254246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B19028F8-4E36-515D-A381-EE51F85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547" y="846638"/>
              <a:ext cx="757751" cy="560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CFB818-817C-E44A-CE70-D3A74F508D55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0808E20-A624-0EA0-137C-4846CA820337}"/>
              </a:ext>
            </a:extLst>
          </p:cNvPr>
          <p:cNvGrpSpPr/>
          <p:nvPr/>
        </p:nvGrpSpPr>
        <p:grpSpPr>
          <a:xfrm>
            <a:off x="6316407" y="9864616"/>
            <a:ext cx="1785280" cy="2288885"/>
            <a:chOff x="0" y="0"/>
            <a:chExt cx="1785279" cy="2288883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6627181-DB5E-4F89-EE04-AB112F4AACE1}"/>
                </a:ext>
              </a:extLst>
            </p:cNvPr>
            <p:cNvSpPr/>
            <p:nvPr/>
          </p:nvSpPr>
          <p:spPr>
            <a:xfrm>
              <a:off x="0" y="0"/>
              <a:ext cx="1785279" cy="2288883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8A998C9F-DD7D-2488-71BA-62E4FA7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763" y="323327"/>
              <a:ext cx="757751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642AAE55-1329-1386-9676-9C422896DA12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893EF-D207-30EE-A862-A4E267FF55EA}"/>
              </a:ext>
            </a:extLst>
          </p:cNvPr>
          <p:cNvGrpSpPr/>
          <p:nvPr/>
        </p:nvGrpSpPr>
        <p:grpSpPr>
          <a:xfrm>
            <a:off x="20351466" y="-1418788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D289F6E-ED6B-C078-9070-55157DE871F2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0" name="1200px-Go_Logo_Blue.svg.png" descr="1200px-Go_Logo_Blue.svg.png">
              <a:extLst>
                <a:ext uri="{FF2B5EF4-FFF2-40B4-BE49-F238E27FC236}">
                  <a16:creationId xmlns:a16="http://schemas.microsoft.com/office/drawing/2014/main" id="{9F000B88-6C8F-6200-9AB1-63CE2AB9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05605FB0-2CA7-2211-FF6C-2374C016AE87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C0BDFF-9FC2-0C52-4B64-F03383785590}"/>
              </a:ext>
            </a:extLst>
          </p:cNvPr>
          <p:cNvGrpSpPr/>
          <p:nvPr/>
        </p:nvGrpSpPr>
        <p:grpSpPr>
          <a:xfrm>
            <a:off x="11894669" y="9841340"/>
            <a:ext cx="4140184" cy="1611833"/>
            <a:chOff x="7627555" y="4267972"/>
            <a:chExt cx="4140184" cy="1611833"/>
          </a:xfrm>
        </p:grpSpPr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74A4BBAE-F93A-3545-638B-3829984FFB90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7BFF5F1-C017-113B-4EBD-E60D8DDC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9B467829-54CD-B9E1-7056-C20EFF5A6EDF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72863D8-7DFE-EA1C-83A6-7DFA6CA30CF9}"/>
              </a:ext>
            </a:extLst>
          </p:cNvPr>
          <p:cNvSpPr/>
          <p:nvPr/>
        </p:nvSpPr>
        <p:spPr>
          <a:xfrm>
            <a:off x="3355914" y="1825842"/>
            <a:ext cx="1113878" cy="700827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84307DE6-A4E2-9430-9B21-1141D56E14CF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251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914147"/>
            <a:ext cx="6914147" cy="6914147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2251A-7292-843E-85EE-D49214222481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1B193-A484-D4D7-3E75-144CF93F0940}"/>
              </a:ext>
            </a:extLst>
          </p:cNvPr>
          <p:cNvSpPr txBox="1"/>
          <p:nvPr/>
        </p:nvSpPr>
        <p:spPr>
          <a:xfrm>
            <a:off x="1600200" y="54030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DD861-5313-BD74-B9BB-B0764AA84EE0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CCF03DD0-2360-4331-2926-3B868B06F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6911473"/>
            <a:ext cx="6911472" cy="6911472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9D0B2CD5-FFC4-9FE3-80EC-2D0C306DCDFF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Computer scientist,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monoline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b&amp;w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desk, computers</a:t>
            </a:r>
          </a:p>
        </p:txBody>
      </p:sp>
    </p:spTree>
    <p:extLst>
      <p:ext uri="{BB962C8B-B14F-4D97-AF65-F5344CB8AC3E}">
        <p14:creationId xmlns:p14="http://schemas.microsoft.com/office/powerpoint/2010/main" val="41380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75784003-4624-EFFE-0A71-B329D26EE140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827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F6D65903-732A-A5A6-6CAD-243C84EED4EC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11544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9EA8757D-0768-D68D-3CB2-4CC390A2BC74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14427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1015EDC-C547-F1C1-B6EE-73E256E30D00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20125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CREDO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’s new building blocks.</a:t>
            </a:r>
          </a:p>
        </p:txBody>
      </p:sp>
    </p:spTree>
    <p:extLst>
      <p:ext uri="{BB962C8B-B14F-4D97-AF65-F5344CB8AC3E}">
        <p14:creationId xmlns:p14="http://schemas.microsoft.com/office/powerpoint/2010/main" val="41245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4DB4C3-6922-AA7C-5CD2-D50A8D146ED2}"/>
              </a:ext>
            </a:extLst>
          </p:cNvPr>
          <p:cNvSpPr/>
          <p:nvPr/>
        </p:nvSpPr>
        <p:spPr>
          <a:xfrm>
            <a:off x="5789631" y="1862578"/>
            <a:ext cx="1532247" cy="803244"/>
          </a:xfrm>
          <a:prstGeom prst="rect">
            <a:avLst/>
          </a:prstGeom>
          <a:solidFill>
            <a:srgbClr val="FF93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APT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DACA-6FD3-E24C-B4CB-E19219F65871}"/>
              </a:ext>
            </a:extLst>
          </p:cNvPr>
          <p:cNvSpPr/>
          <p:nvPr/>
        </p:nvSpPr>
        <p:spPr>
          <a:xfrm>
            <a:off x="5789631" y="2663856"/>
            <a:ext cx="1532247" cy="803244"/>
          </a:xfrm>
          <a:prstGeom prst="rect">
            <a:avLst/>
          </a:prstGeom>
          <a:solidFill>
            <a:srgbClr val="FFD579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C67D-9D48-F402-9312-AD9D209526D2}"/>
              </a:ext>
            </a:extLst>
          </p:cNvPr>
          <p:cNvSpPr/>
          <p:nvPr/>
        </p:nvSpPr>
        <p:spPr>
          <a:xfrm>
            <a:off x="5789631" y="3455708"/>
            <a:ext cx="1532247" cy="803244"/>
          </a:xfrm>
          <a:prstGeom prst="rect">
            <a:avLst/>
          </a:prstGeom>
          <a:solidFill>
            <a:srgbClr val="FFFD78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CRAN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BB9D-A9C5-B00D-1942-5BF2850C0B75}"/>
              </a:ext>
            </a:extLst>
          </p:cNvPr>
          <p:cNvSpPr/>
          <p:nvPr/>
        </p:nvSpPr>
        <p:spPr>
          <a:xfrm>
            <a:off x="5789631" y="4247559"/>
            <a:ext cx="1532247" cy="803244"/>
          </a:xfrm>
          <a:prstGeom prst="rect">
            <a:avLst/>
          </a:prstGeom>
          <a:solidFill>
            <a:srgbClr val="FFFC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…</a:t>
            </a:r>
          </a:p>
        </p:txBody>
      </p:sp>
      <p:sp>
        <p:nvSpPr>
          <p:cNvPr id="14" name="Off-page Connector 12">
            <a:extLst>
              <a:ext uri="{FF2B5EF4-FFF2-40B4-BE49-F238E27FC236}">
                <a16:creationId xmlns:a16="http://schemas.microsoft.com/office/drawing/2014/main" id="{6CFFF3CF-FA9C-3B01-6B75-0E969C62E31B}"/>
              </a:ext>
            </a:extLst>
          </p:cNvPr>
          <p:cNvSpPr/>
          <p:nvPr/>
        </p:nvSpPr>
        <p:spPr>
          <a:xfrm rot="16200000">
            <a:off x="3707877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DDE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Modules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0118ADE4-B2B6-402C-EEC0-905067090049}"/>
              </a:ext>
            </a:extLst>
          </p:cNvPr>
          <p:cNvSpPr/>
          <p:nvPr/>
        </p:nvSpPr>
        <p:spPr>
          <a:xfrm rot="16200000">
            <a:off x="2406978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Running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45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47781" y="42965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67919" y="411994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EDA8F-F5EB-3E8F-1476-3CFB564609D8}"/>
              </a:ext>
            </a:extLst>
          </p:cNvPr>
          <p:cNvSpPr/>
          <p:nvPr/>
        </p:nvSpPr>
        <p:spPr>
          <a:xfrm>
            <a:off x="9953108" y="1864543"/>
            <a:ext cx="1905811" cy="1593131"/>
          </a:xfrm>
          <a:prstGeom prst="rect">
            <a:avLst/>
          </a:prstGeom>
          <a:solidFill>
            <a:srgbClr val="FFE3F6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4B8B3-D993-F40E-6AE2-B3C903A6EF4C}"/>
              </a:ext>
            </a:extLst>
          </p:cNvPr>
          <p:cNvSpPr/>
          <p:nvPr/>
        </p:nvSpPr>
        <p:spPr>
          <a:xfrm>
            <a:off x="9953108" y="3457673"/>
            <a:ext cx="1905811" cy="1593131"/>
          </a:xfrm>
          <a:prstGeom prst="rect">
            <a:avLst/>
          </a:prstGeom>
          <a:solidFill>
            <a:srgbClr val="F7FAF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21" name="Off-page Connector 20">
            <a:extLst>
              <a:ext uri="{FF2B5EF4-FFF2-40B4-BE49-F238E27FC236}">
                <a16:creationId xmlns:a16="http://schemas.microsoft.com/office/drawing/2014/main" id="{534D9A68-2D44-C3A4-1363-1303CFCA0587}"/>
              </a:ext>
            </a:extLst>
          </p:cNvPr>
          <p:cNvSpPr/>
          <p:nvPr/>
        </p:nvSpPr>
        <p:spPr>
          <a:xfrm rot="16200000">
            <a:off x="7875707" y="2642647"/>
            <a:ext cx="3186260" cy="1630052"/>
          </a:xfrm>
          <a:prstGeom prst="flowChartOffpageConnector">
            <a:avLst/>
          </a:prstGeom>
          <a:solidFill>
            <a:srgbClr val="F6FAF9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F5D8C166-6893-1251-0F00-C57700E31470}"/>
              </a:ext>
            </a:extLst>
          </p:cNvPr>
          <p:cNvSpPr/>
          <p:nvPr/>
        </p:nvSpPr>
        <p:spPr>
          <a:xfrm rot="16200000">
            <a:off x="1104507" y="2640683"/>
            <a:ext cx="3186260" cy="1630052"/>
          </a:xfrm>
          <a:prstGeom prst="flowChartOffpageConnector">
            <a:avLst/>
          </a:prstGeom>
          <a:solidFill>
            <a:schemeClr val="accent1"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8043-9692-D72F-8E15-E0509B796782}"/>
              </a:ext>
            </a:extLst>
          </p:cNvPr>
          <p:cNvSpPr/>
          <p:nvPr/>
        </p:nvSpPr>
        <p:spPr>
          <a:xfrm>
            <a:off x="350363" y="1862578"/>
            <a:ext cx="1532247" cy="1593131"/>
          </a:xfrm>
          <a:prstGeom prst="rect">
            <a:avLst/>
          </a:prstGeom>
          <a:solidFill>
            <a:srgbClr val="FF8AD8">
              <a:alpha val="25000"/>
            </a:srgb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BE990-8582-3EE5-EF64-08BBDB2B78FE}"/>
              </a:ext>
            </a:extLst>
          </p:cNvPr>
          <p:cNvSpPr/>
          <p:nvPr/>
        </p:nvSpPr>
        <p:spPr>
          <a:xfrm>
            <a:off x="350363" y="3455708"/>
            <a:ext cx="1532247" cy="1593131"/>
          </a:xfrm>
          <a:prstGeom prst="rect">
            <a:avLst/>
          </a:prstGeom>
          <a:solidFill>
            <a:schemeClr val="bg1">
              <a:lumMod val="10000"/>
              <a:lumOff val="90000"/>
              <a:alpha val="25000"/>
            </a:scheme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7FEE8C91-DF18-485B-7CA0-AD6D192B35B3}"/>
              </a:ext>
            </a:extLst>
          </p:cNvPr>
          <p:cNvSpPr/>
          <p:nvPr/>
        </p:nvSpPr>
        <p:spPr>
          <a:xfrm rot="16200000">
            <a:off x="7340339" y="1844118"/>
            <a:ext cx="159313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0 h 10000"/>
              <a:gd name="connsiteX0" fmla="*/ 30 w 5000"/>
              <a:gd name="connsiteY0" fmla="*/ 0 h 10000"/>
              <a:gd name="connsiteX1" fmla="*/ 5000 w 5000"/>
              <a:gd name="connsiteY1" fmla="*/ 0 h 10000"/>
              <a:gd name="connsiteX2" fmla="*/ 5000 w 5000"/>
              <a:gd name="connsiteY2" fmla="*/ 8000 h 10000"/>
              <a:gd name="connsiteX3" fmla="*/ 0 w 5000"/>
              <a:gd name="connsiteY3" fmla="*/ 10000 h 10000"/>
              <a:gd name="connsiteX4" fmla="*/ 30 w 5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30" y="0"/>
                </a:moveTo>
                <a:lnTo>
                  <a:pt x="5000" y="0"/>
                </a:lnTo>
                <a:lnTo>
                  <a:pt x="5000" y="8000"/>
                </a:lnTo>
                <a:lnTo>
                  <a:pt x="0" y="10000"/>
                </a:lnTo>
                <a:cubicBezTo>
                  <a:pt x="10" y="6667"/>
                  <a:pt x="20" y="3333"/>
                  <a:pt x="30" y="0"/>
                </a:cubicBezTo>
                <a:close/>
              </a:path>
            </a:pathLst>
          </a:custGeom>
          <a:solidFill>
            <a:srgbClr val="C7E6FF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Store</a:t>
            </a:r>
          </a:p>
        </p:txBody>
      </p:sp>
      <p:sp>
        <p:nvSpPr>
          <p:cNvPr id="20" name="Off-page Connector 19">
            <a:extLst>
              <a:ext uri="{FF2B5EF4-FFF2-40B4-BE49-F238E27FC236}">
                <a16:creationId xmlns:a16="http://schemas.microsoft.com/office/drawing/2014/main" id="{F4C850DB-586C-C3A6-C23C-C4C234EAAF80}"/>
              </a:ext>
            </a:extLst>
          </p:cNvPr>
          <p:cNvSpPr/>
          <p:nvPr/>
        </p:nvSpPr>
        <p:spPr>
          <a:xfrm rot="16200000">
            <a:off x="7340714" y="3441974"/>
            <a:ext cx="1593131" cy="16205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8000 h 10000"/>
              <a:gd name="connsiteX4" fmla="*/ 0 w 10000"/>
              <a:gd name="connsiteY4" fmla="*/ 0 h 10000"/>
              <a:gd name="connsiteX0" fmla="*/ 0 w 10030"/>
              <a:gd name="connsiteY0" fmla="*/ 0 h 10058"/>
              <a:gd name="connsiteX1" fmla="*/ 10000 w 10030"/>
              <a:gd name="connsiteY1" fmla="*/ 0 h 10058"/>
              <a:gd name="connsiteX2" fmla="*/ 10030 w 10030"/>
              <a:gd name="connsiteY2" fmla="*/ 10058 h 10058"/>
              <a:gd name="connsiteX3" fmla="*/ 0 w 10030"/>
              <a:gd name="connsiteY3" fmla="*/ 8000 h 10058"/>
              <a:gd name="connsiteX4" fmla="*/ 0 w 10030"/>
              <a:gd name="connsiteY4" fmla="*/ 0 h 10058"/>
              <a:gd name="connsiteX0" fmla="*/ 0 w 10000"/>
              <a:gd name="connsiteY0" fmla="*/ 0 h 9942"/>
              <a:gd name="connsiteX1" fmla="*/ 10000 w 10000"/>
              <a:gd name="connsiteY1" fmla="*/ 0 h 9942"/>
              <a:gd name="connsiteX2" fmla="*/ 9912 w 10000"/>
              <a:gd name="connsiteY2" fmla="*/ 9942 h 9942"/>
              <a:gd name="connsiteX3" fmla="*/ 0 w 10000"/>
              <a:gd name="connsiteY3" fmla="*/ 8000 h 9942"/>
              <a:gd name="connsiteX4" fmla="*/ 0 w 10000"/>
              <a:gd name="connsiteY4" fmla="*/ 0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42">
                <a:moveTo>
                  <a:pt x="0" y="0"/>
                </a:moveTo>
                <a:lnTo>
                  <a:pt x="10000" y="0"/>
                </a:lnTo>
                <a:cubicBezTo>
                  <a:pt x="10010" y="3353"/>
                  <a:pt x="9902" y="6589"/>
                  <a:pt x="9912" y="9942"/>
                </a:cubicBez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DDD1E8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37844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2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13" grpId="0" animBg="1"/>
      <p:bldP spid="22" grpId="0" animBg="1"/>
      <p:bldP spid="23" grpId="0" animBg="1"/>
      <p:bldP spid="21" grpId="0" animBg="1"/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46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33566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892F-27C3-8109-982C-A6CBD0FAE58A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DA159-F31F-9030-ED0F-4C6A40C97A0C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69E5F-AD53-690C-FDA0-94A59C1633F4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EDD-CF93-533D-F7D5-64A64403D277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6344E-033D-6659-5204-7092D33604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 Source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Libraries Released</a:t>
            </a:r>
          </a:p>
        </p:txBody>
      </p:sp>
    </p:spTree>
    <p:extLst>
      <p:ext uri="{BB962C8B-B14F-4D97-AF65-F5344CB8AC3E}">
        <p14:creationId xmlns:p14="http://schemas.microsoft.com/office/powerpoint/2010/main" val="29745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8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2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2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2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Integrated </a:t>
            </a:r>
            <a:b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9145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49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A8E2F-D9A3-5880-C2D8-78B98261FB7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What’s </a:t>
            </a:r>
            <a:r>
              <a:rPr lang="en-US" sz="3600" b="1" dirty="0">
                <a:solidFill>
                  <a:srgbClr val="00FA00"/>
                </a:solidFill>
                <a:latin typeface="Poppins" pitchFamily="2" charset="77"/>
                <a:cs typeface="Poppins" pitchFamily="2" charset="77"/>
              </a:rPr>
              <a:t>next</a:t>
            </a:r>
            <a:endParaRPr lang="en-US" sz="3600" b="1" dirty="0">
              <a:solidFill>
                <a:srgbClr val="0C304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>
            <a:off x="377490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884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pic>
        <p:nvPicPr>
          <p:cNvPr id="4" name="Picture 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00137202-1404-7FEB-DC20-DFA2C26F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AA1E-9F5C-C2A6-6AD7-5EB0EDC5711B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ED61E-43A1-5676-FB49-E5F2BB8396FD}"/>
              </a:ext>
            </a:extLst>
          </p:cNvPr>
          <p:cNvSpPr txBox="1"/>
          <p:nvPr/>
        </p:nvSpPr>
        <p:spPr>
          <a:xfrm>
            <a:off x="1600200" y="540308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D26-A596-7A70-6DD9-52E833BE8F97}"/>
              </a:ext>
            </a:extLst>
          </p:cNvPr>
          <p:cNvSpPr txBox="1"/>
          <p:nvPr/>
        </p:nvSpPr>
        <p:spPr>
          <a:xfrm>
            <a:off x="1600200" y="574431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A8898F5D-6417-7655-2156-E36405353AEC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statistic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dashboard,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drawing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minimalistic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warm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42937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21158968">
            <a:off x="29812" y="-8444837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Evolution to a GARR-hosted service.</a:t>
            </a:r>
          </a:p>
        </p:txBody>
      </p:sp>
    </p:spTree>
    <p:extLst>
      <p:ext uri="{BB962C8B-B14F-4D97-AF65-F5344CB8AC3E}">
        <p14:creationId xmlns:p14="http://schemas.microsoft.com/office/powerpoint/2010/main" val="36282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9867652">
            <a:off x="2239882" y="-9944453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Exploration of techniques of session replay.</a:t>
            </a:r>
          </a:p>
        </p:txBody>
      </p:sp>
    </p:spTree>
    <p:extLst>
      <p:ext uri="{BB962C8B-B14F-4D97-AF65-F5344CB8AC3E}">
        <p14:creationId xmlns:p14="http://schemas.microsoft.com/office/powerpoint/2010/main" val="164316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8241796">
            <a:off x="5620387" y="-14647081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Integration of more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package managers.</a:t>
            </a:r>
          </a:p>
        </p:txBody>
      </p:sp>
    </p:spTree>
    <p:extLst>
      <p:ext uri="{BB962C8B-B14F-4D97-AF65-F5344CB8AC3E}">
        <p14:creationId xmlns:p14="http://schemas.microsoft.com/office/powerpoint/2010/main" val="61368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5409551">
            <a:off x="-2865517" y="-14721360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Feedback system for users.</a:t>
            </a:r>
          </a:p>
        </p:txBody>
      </p:sp>
    </p:spTree>
    <p:extLst>
      <p:ext uri="{BB962C8B-B14F-4D97-AF65-F5344CB8AC3E}">
        <p14:creationId xmlns:p14="http://schemas.microsoft.com/office/powerpoint/2010/main" val="73036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76A63-87B5-ED94-CC2B-824913007318}"/>
              </a:ext>
            </a:extLst>
          </p:cNvPr>
          <p:cNvSpPr txBox="1"/>
          <p:nvPr/>
        </p:nvSpPr>
        <p:spPr>
          <a:xfrm rot="15409551">
            <a:off x="-2865517" y="-14721360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CCFFCD"/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92A71-46AE-22AE-BFA8-6CFFA2F4D9B1}"/>
              </a:ext>
            </a:extLst>
          </p:cNvPr>
          <p:cNvSpPr txBox="1"/>
          <p:nvPr/>
        </p:nvSpPr>
        <p:spPr>
          <a:xfrm rot="15409551">
            <a:off x="-3411978" y="-16924551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CCFFCD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Feedback system for users.</a:t>
            </a:r>
          </a:p>
        </p:txBody>
      </p:sp>
    </p:spTree>
    <p:extLst>
      <p:ext uri="{BB962C8B-B14F-4D97-AF65-F5344CB8AC3E}">
        <p14:creationId xmlns:p14="http://schemas.microsoft.com/office/powerpoint/2010/main" val="2741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632DE-7322-EFC0-76FD-DEA859CD29BA}"/>
              </a:ext>
            </a:extLst>
          </p:cNvPr>
          <p:cNvSpPr txBox="1"/>
          <p:nvPr/>
        </p:nvSpPr>
        <p:spPr>
          <a:xfrm rot="15409551">
            <a:off x="-6558236" y="-13694369"/>
            <a:ext cx="7712233" cy="3856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0" b="1" dirty="0">
                <a:solidFill>
                  <a:srgbClr val="DADCEE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86513"/>
            <a:ext cx="7970838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11715750" y="6381750"/>
            <a:ext cx="476250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55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D3FA0-D4E2-0E49-A50A-E59CE107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5750" y="2569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3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561A4E8C-E1B1-A4F9-39F7-5526B91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-3209"/>
            <a:ext cx="6911472" cy="69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32604-B403-7577-3D84-44BD0B1EA22C}"/>
              </a:ext>
            </a:extLst>
          </p:cNvPr>
          <p:cNvSpPr txBox="1"/>
          <p:nvPr/>
        </p:nvSpPr>
        <p:spPr>
          <a:xfrm>
            <a:off x="-4949060" y="2851453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F29E053-BB08-9B43-6E6B-FF3C573823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054944"/>
                  </p:ext>
                </p:extLst>
              </p:nvPr>
            </p:nvGraphicFramePr>
            <p:xfrm>
              <a:off x="14249431" y="4909700"/>
              <a:ext cx="1230938" cy="10786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0938" cy="1078657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F29E053-BB08-9B43-6E6B-FF3C573823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49431" y="4909700"/>
                <a:ext cx="1230938" cy="10786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1824069"/>
                  </p:ext>
                </p:extLst>
              </p:nvPr>
            </p:nvGraphicFramePr>
            <p:xfrm rot="11653698">
              <a:off x="5493195" y="-1680341"/>
              <a:ext cx="2158498" cy="13509655"/>
            </p:xfrm>
            <a:graphic>
              <a:graphicData uri="http://schemas.microsoft.com/office/drawing/2017/model3d">
                <am3d:model3d r:embed="rId3">
                  <am3d:spPr>
                    <a:xfrm rot="11653698">
                      <a:off x="0" y="0"/>
                      <a:ext cx="2158498" cy="13509655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2500921" ay="-4308524" az="24136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14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653698">
                <a:off x="5493195" y="-1680341"/>
                <a:ext cx="2158498" cy="135096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5" y="3160067"/>
            <a:ext cx="520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288DAF-7AE4-4354-A0C7-A0CB74F8B561}"/>
              </a:ext>
            </a:extLst>
          </p:cNvPr>
          <p:cNvSpPr/>
          <p:nvPr/>
        </p:nvSpPr>
        <p:spPr>
          <a:xfrm rot="17447832">
            <a:off x="-713438" y="7805839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C60BB-752F-31A3-FA33-AFC8A95BDED7}"/>
              </a:ext>
            </a:extLst>
          </p:cNvPr>
          <p:cNvSpPr/>
          <p:nvPr/>
        </p:nvSpPr>
        <p:spPr>
          <a:xfrm rot="20782206">
            <a:off x="2783951" y="9027047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3CC8FC-2DCA-34F5-0466-0227042007C1}"/>
              </a:ext>
            </a:extLst>
          </p:cNvPr>
          <p:cNvSpPr/>
          <p:nvPr/>
        </p:nvSpPr>
        <p:spPr>
          <a:xfrm rot="1714686">
            <a:off x="5812751" y="7369593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9292F9-627F-AA23-2A6C-0070671F3578}"/>
              </a:ext>
            </a:extLst>
          </p:cNvPr>
          <p:cNvSpPr/>
          <p:nvPr/>
        </p:nvSpPr>
        <p:spPr>
          <a:xfrm rot="3397646">
            <a:off x="10892477" y="8229363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piè di pagina 1">
            <a:extLst>
              <a:ext uri="{FF2B5EF4-FFF2-40B4-BE49-F238E27FC236}">
                <a16:creationId xmlns:a16="http://schemas.microsoft.com/office/drawing/2014/main" id="{79F281B6-C770-48D3-BB5B-0BA74EC38D8E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B5B038F0-FA7D-4650-5750-DCB734BFF1ED}"/>
              </a:ext>
            </a:extLst>
          </p:cNvPr>
          <p:cNvSpPr txBox="1">
            <a:spLocks/>
          </p:cNvSpPr>
          <p:nvPr/>
        </p:nvSpPr>
        <p:spPr>
          <a:xfrm>
            <a:off x="8475178" y="3909053"/>
            <a:ext cx="2822937" cy="21704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5361503E-28E5-03E7-76DC-1613FF4A12F3}"/>
              </a:ext>
            </a:extLst>
          </p:cNvPr>
          <p:cNvSpPr txBox="1">
            <a:spLocks/>
          </p:cNvSpPr>
          <p:nvPr/>
        </p:nvSpPr>
        <p:spPr>
          <a:xfrm>
            <a:off x="8475178" y="2736809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 err="1"/>
              <a:t>Genome</a:t>
            </a:r>
            <a:r>
              <a:rPr lang="it-IT" dirty="0"/>
              <a:t>-wide </a:t>
            </a:r>
            <a:r>
              <a:rPr lang="it-IT" dirty="0" err="1"/>
              <a:t>translocation</a:t>
            </a:r>
            <a:r>
              <a:rPr lang="it-IT" dirty="0"/>
              <a:t> </a:t>
            </a:r>
            <a:r>
              <a:rPr lang="it-IT" dirty="0" err="1"/>
              <a:t>sequencing</a:t>
            </a:r>
            <a:r>
              <a:rPr lang="it-IT" dirty="0"/>
              <a:t> </a:t>
            </a:r>
            <a:r>
              <a:rPr lang="it-IT" dirty="0" err="1"/>
              <a:t>reveals</a:t>
            </a:r>
            <a:r>
              <a:rPr lang="it-IT" dirty="0"/>
              <a:t> </a:t>
            </a:r>
            <a:r>
              <a:rPr lang="it-IT" dirty="0" err="1"/>
              <a:t>mechanisms</a:t>
            </a:r>
            <a:r>
              <a:rPr lang="it-IT" dirty="0"/>
              <a:t> of </a:t>
            </a:r>
            <a:r>
              <a:rPr lang="it-IT" dirty="0" err="1"/>
              <a:t>chromosome</a:t>
            </a:r>
            <a:r>
              <a:rPr lang="it-IT" dirty="0"/>
              <a:t> breaks and </a:t>
            </a:r>
            <a:r>
              <a:rPr lang="it-IT" dirty="0" err="1"/>
              <a:t>rearrangements</a:t>
            </a:r>
            <a:r>
              <a:rPr lang="it-IT" dirty="0"/>
              <a:t> in B </a:t>
            </a:r>
            <a:r>
              <a:rPr lang="it-IT" dirty="0" err="1"/>
              <a:t>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4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706283"/>
                  </p:ext>
                </p:extLst>
              </p:nvPr>
            </p:nvGraphicFramePr>
            <p:xfrm rot="16200000">
              <a:off x="4667256" y="-575267"/>
              <a:ext cx="1943086" cy="11068284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943086" cy="11068284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1515465" ay="-475527" az="2233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315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667256" y="-575267"/>
                <a:ext cx="1943086" cy="1106828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5" y="2859012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A2F36-1EED-F5E0-65E4-04FC0BA60D78}"/>
              </a:ext>
            </a:extLst>
          </p:cNvPr>
          <p:cNvSpPr txBox="1"/>
          <p:nvPr/>
        </p:nvSpPr>
        <p:spPr>
          <a:xfrm>
            <a:off x="893885" y="3197566"/>
            <a:ext cx="520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DNA pieces scatter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AA9D5747-6C04-A3B0-7392-31B7F0149735}"/>
              </a:ext>
            </a:extLst>
          </p:cNvPr>
          <p:cNvSpPr txBox="1">
            <a:spLocks/>
          </p:cNvSpPr>
          <p:nvPr/>
        </p:nvSpPr>
        <p:spPr>
          <a:xfrm>
            <a:off x="8475178" y="3309623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D06E5E-B75E-DDF6-7EC1-16FFDBDE9769}"/>
              </a:ext>
            </a:extLst>
          </p:cNvPr>
          <p:cNvSpPr/>
          <p:nvPr/>
        </p:nvSpPr>
        <p:spPr>
          <a:xfrm rot="20806496">
            <a:off x="2670573" y="1960880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B4B59D-019E-8ED9-22A7-C09CF7A3AE0D}"/>
              </a:ext>
            </a:extLst>
          </p:cNvPr>
          <p:cNvSpPr/>
          <p:nvPr/>
        </p:nvSpPr>
        <p:spPr>
          <a:xfrm rot="1268719">
            <a:off x="5485647" y="321473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480003-7F03-B1DD-8965-57795606ED07}"/>
              </a:ext>
            </a:extLst>
          </p:cNvPr>
          <p:cNvSpPr/>
          <p:nvPr/>
        </p:nvSpPr>
        <p:spPr>
          <a:xfrm rot="20493080">
            <a:off x="5899351" y="1557282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C3CE10-C8BF-452D-6AF1-6BF976E625B6}"/>
              </a:ext>
            </a:extLst>
          </p:cNvPr>
          <p:cNvSpPr/>
          <p:nvPr/>
        </p:nvSpPr>
        <p:spPr>
          <a:xfrm rot="2025085">
            <a:off x="8452546" y="2554810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523243B4-BD80-3727-4CCF-9D3573906B35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9339416"/>
                  </p:ext>
                </p:extLst>
              </p:nvPr>
            </p:nvGraphicFramePr>
            <p:xfrm rot="5400000">
              <a:off x="13743128" y="-5218155"/>
              <a:ext cx="2906827" cy="17730258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2906827" cy="17730258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6861488" ay="-4253347" az="69360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644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3743128" y="-5218155"/>
                <a:ext cx="2906827" cy="1773025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4" y="2344460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A2F36-1EED-F5E0-65E4-04FC0BA60D78}"/>
              </a:ext>
            </a:extLst>
          </p:cNvPr>
          <p:cNvSpPr txBox="1"/>
          <p:nvPr/>
        </p:nvSpPr>
        <p:spPr>
          <a:xfrm>
            <a:off x="893884" y="2688161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DNA pieces scatter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AA9D5747-6C04-A3B0-7392-31B7F0149735}"/>
              </a:ext>
            </a:extLst>
          </p:cNvPr>
          <p:cNvSpPr txBox="1">
            <a:spLocks/>
          </p:cNvSpPr>
          <p:nvPr/>
        </p:nvSpPr>
        <p:spPr>
          <a:xfrm>
            <a:off x="8475178" y="5695985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D06E5E-B75E-DDF6-7EC1-16FFDBDE9769}"/>
              </a:ext>
            </a:extLst>
          </p:cNvPr>
          <p:cNvSpPr/>
          <p:nvPr/>
        </p:nvSpPr>
        <p:spPr>
          <a:xfrm rot="9290911">
            <a:off x="9125126" y="2407775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B4B59D-019E-8ED9-22A7-C09CF7A3AE0D}"/>
              </a:ext>
            </a:extLst>
          </p:cNvPr>
          <p:cNvSpPr/>
          <p:nvPr/>
        </p:nvSpPr>
        <p:spPr>
          <a:xfrm rot="12730175">
            <a:off x="6771133" y="2523267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480003-7F03-B1DD-8965-57795606ED07}"/>
              </a:ext>
            </a:extLst>
          </p:cNvPr>
          <p:cNvSpPr/>
          <p:nvPr/>
        </p:nvSpPr>
        <p:spPr>
          <a:xfrm rot="19800000">
            <a:off x="4413982" y="4895951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C3CE10-C8BF-452D-6AF1-6BF976E625B6}"/>
              </a:ext>
            </a:extLst>
          </p:cNvPr>
          <p:cNvSpPr/>
          <p:nvPr/>
        </p:nvSpPr>
        <p:spPr>
          <a:xfrm rot="19800000">
            <a:off x="4509732" y="507037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4E19B-F87D-73E7-66C8-EE6F848FB560}"/>
              </a:ext>
            </a:extLst>
          </p:cNvPr>
          <p:cNvSpPr txBox="1"/>
          <p:nvPr/>
        </p:nvSpPr>
        <p:spPr>
          <a:xfrm>
            <a:off x="893884" y="3024737"/>
            <a:ext cx="5202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They join together or in other places of the DNA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egnaposto piè di pagina 1">
            <a:extLst>
              <a:ext uri="{FF2B5EF4-FFF2-40B4-BE49-F238E27FC236}">
                <a16:creationId xmlns:a16="http://schemas.microsoft.com/office/drawing/2014/main" id="{88F57B14-EA5A-0181-FB5F-7E10CDEEEBCA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4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11324E"/>
      </a:dk1>
      <a:lt1>
        <a:srgbClr val="11324E"/>
      </a:lt1>
      <a:dk2>
        <a:srgbClr val="CAE0AF"/>
      </a:dk2>
      <a:lt2>
        <a:srgbClr val="D6EBE4"/>
      </a:lt2>
      <a:accent1>
        <a:srgbClr val="D6EBE4"/>
      </a:accent1>
      <a:accent2>
        <a:srgbClr val="E1DF20"/>
      </a:accent2>
      <a:accent3>
        <a:srgbClr val="BED9F3"/>
      </a:accent3>
      <a:accent4>
        <a:srgbClr val="D2A0B8"/>
      </a:accent4>
      <a:accent5>
        <a:srgbClr val="CFD94F"/>
      </a:accent5>
      <a:accent6>
        <a:srgbClr val="425CC7"/>
      </a:accent6>
      <a:hlink>
        <a:srgbClr val="425C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A6CD7716-328B-494A-82A8-889E60316C0B}" vid="{64B54660-035A-48FB-B20B-35A73F38F2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Powerpoint_Conf21_SpeakerGARR_template</Template>
  <TotalTime>1194</TotalTime>
  <Words>3438</Words>
  <Application>Microsoft Macintosh PowerPoint</Application>
  <PresentationFormat>Widescreen</PresentationFormat>
  <Paragraphs>606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Overpass Mono</vt:lpstr>
      <vt:lpstr>Bahnschrift SemiBold</vt:lpstr>
      <vt:lpstr>Calibri</vt:lpstr>
      <vt:lpstr>Segoe UI Semibold</vt:lpstr>
      <vt:lpstr>Poppins</vt:lpstr>
      <vt:lpstr>Overpass Mono Medium</vt:lpstr>
      <vt:lpstr>Tema di Office</vt:lpstr>
      <vt:lpstr>Reproducible Bioinformatics? CREDO: Customizable, REproducible, DOcker file generator for bioinformatics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Carlo Volpe</dc:creator>
  <cp:lastModifiedBy>Eliseo Martelli</cp:lastModifiedBy>
  <cp:revision>114</cp:revision>
  <dcterms:created xsi:type="dcterms:W3CDTF">2022-05-05T15:41:39Z</dcterms:created>
  <dcterms:modified xsi:type="dcterms:W3CDTF">2024-04-08T08:22:27Z</dcterms:modified>
</cp:coreProperties>
</file>